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Montserrat" pitchFamily="2" charset="77"/>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gy/7ziJFtnsRd9L2gYIfRFBNOZH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icholas Le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2-04-14T05:30:45.274" idx="1">
    <p:pos x="144" y="814"/>
    <p:text>There are also technical schools such as plumbing and beauty schools.</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Xl0Alh4"/>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21c70205be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21c70205be_2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121c70205be_2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1b18ce0ad4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11b18ce0ad4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After selecting the columns of interest or features, we wanted to see if there was any correlation to the main </a:t>
            </a:r>
            <a:endParaRPr/>
          </a:p>
          <a:p>
            <a:pPr marL="0" lvl="0" indent="0" algn="l" rtl="0">
              <a:spcBef>
                <a:spcPts val="0"/>
              </a:spcBef>
              <a:spcAft>
                <a:spcPts val="0"/>
              </a:spcAft>
              <a:buNone/>
            </a:pPr>
            <a:endParaRPr/>
          </a:p>
          <a:p>
            <a:pPr marL="0" lvl="0" indent="0" algn="l" rtl="0">
              <a:spcBef>
                <a:spcPts val="0"/>
              </a:spcBef>
              <a:spcAft>
                <a:spcPts val="0"/>
              </a:spcAft>
              <a:buNone/>
            </a:pPr>
            <a:r>
              <a:rPr lang="en-US"/>
              <a:t>PCIP16: Foreign Languages, Literatures, and Linguistics</a:t>
            </a:r>
            <a:endParaRPr/>
          </a:p>
          <a:p>
            <a:pPr marL="0" lvl="0" indent="0" algn="l" rtl="0">
              <a:spcBef>
                <a:spcPts val="0"/>
              </a:spcBef>
              <a:spcAft>
                <a:spcPts val="0"/>
              </a:spcAft>
              <a:buNone/>
            </a:pPr>
            <a:r>
              <a:rPr lang="en-US"/>
              <a:t>PCIP23: English Language and Literature/Letters</a:t>
            </a:r>
            <a:endParaRPr/>
          </a:p>
          <a:p>
            <a:pPr marL="0" lvl="0" indent="0" algn="l" rtl="0">
              <a:spcBef>
                <a:spcPts val="0"/>
              </a:spcBef>
              <a:spcAft>
                <a:spcPts val="0"/>
              </a:spcAft>
              <a:buNone/>
            </a:pPr>
            <a:r>
              <a:rPr lang="en-US"/>
              <a:t>PCIP26: Biological and Biomedical Sciences</a:t>
            </a:r>
            <a:endParaRPr/>
          </a:p>
          <a:p>
            <a:pPr marL="0" lvl="0" indent="0" algn="l" rtl="0">
              <a:spcBef>
                <a:spcPts val="0"/>
              </a:spcBef>
              <a:spcAft>
                <a:spcPts val="0"/>
              </a:spcAft>
              <a:buNone/>
            </a:pPr>
            <a:r>
              <a:rPr lang="en-US"/>
              <a:t>PCIP27: Mathematics and Statistics</a:t>
            </a:r>
            <a:endParaRPr/>
          </a:p>
          <a:p>
            <a:pPr marL="0" lvl="0" indent="0" algn="l" rtl="0">
              <a:spcBef>
                <a:spcPts val="0"/>
              </a:spcBef>
              <a:spcAft>
                <a:spcPts val="0"/>
              </a:spcAft>
              <a:buNone/>
            </a:pPr>
            <a:r>
              <a:rPr lang="en-US"/>
              <a:t>PCIP40: Physical Sciences</a:t>
            </a:r>
            <a:endParaRPr/>
          </a:p>
          <a:p>
            <a:pPr marL="0" lvl="0" indent="0" algn="l" rtl="0">
              <a:spcBef>
                <a:spcPts val="0"/>
              </a:spcBef>
              <a:spcAft>
                <a:spcPts val="0"/>
              </a:spcAft>
              <a:buClr>
                <a:schemeClr val="dk1"/>
              </a:buClr>
              <a:buSzPts val="1100"/>
              <a:buFont typeface="Arial"/>
              <a:buNone/>
            </a:pPr>
            <a:r>
              <a:rPr lang="en-US"/>
              <a:t>PCIP45: Social Sciences</a:t>
            </a:r>
            <a:endParaRPr/>
          </a:p>
          <a:p>
            <a:pPr marL="0" lvl="0" indent="0" algn="l" rtl="0">
              <a:spcBef>
                <a:spcPts val="0"/>
              </a:spcBef>
              <a:spcAft>
                <a:spcPts val="0"/>
              </a:spcAft>
              <a:buNone/>
            </a:pPr>
            <a:r>
              <a:rPr lang="en-US"/>
              <a:t>PCIP54: History</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PCIP52   0.19 = </a:t>
            </a:r>
            <a:r>
              <a:rPr lang="en-US" sz="900">
                <a:solidFill>
                  <a:srgbClr val="98C379"/>
                </a:solidFill>
                <a:highlight>
                  <a:srgbClr val="282C34"/>
                </a:highlight>
                <a:latin typeface="Courier New"/>
                <a:ea typeface="Courier New"/>
                <a:cs typeface="Courier New"/>
                <a:sym typeface="Courier New"/>
              </a:rPr>
              <a:t>Percentage of degrees awarded in Business, Management, Marketing, And Related Support Services.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PCIP51   0.16 = </a:t>
            </a:r>
            <a:r>
              <a:rPr lang="en-US" sz="900">
                <a:solidFill>
                  <a:srgbClr val="98C379"/>
                </a:solidFill>
                <a:highlight>
                  <a:srgbClr val="282C34"/>
                </a:highlight>
                <a:latin typeface="Courier New"/>
                <a:ea typeface="Courier New"/>
                <a:cs typeface="Courier New"/>
                <a:sym typeface="Courier New"/>
              </a:rPr>
              <a:t>Percentage of degrees awarded in Health Professions And Related Programs.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PCIP50   0.06 = </a:t>
            </a:r>
            <a:r>
              <a:rPr lang="en-US" sz="900">
                <a:solidFill>
                  <a:srgbClr val="98C379"/>
                </a:solidFill>
                <a:highlight>
                  <a:srgbClr val="282C34"/>
                </a:highlight>
                <a:latin typeface="Courier New"/>
                <a:ea typeface="Courier New"/>
                <a:cs typeface="Courier New"/>
                <a:sym typeface="Courier New"/>
              </a:rPr>
              <a:t>Percentage of degrees awarded in Visual And Performing Arts.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PCIP42   0.06=</a:t>
            </a:r>
            <a:r>
              <a:rPr lang="en-US" sz="900">
                <a:solidFill>
                  <a:srgbClr val="98C379"/>
                </a:solidFill>
                <a:highlight>
                  <a:srgbClr val="282C34"/>
                </a:highlight>
                <a:latin typeface="Courier New"/>
                <a:ea typeface="Courier New"/>
                <a:cs typeface="Courier New"/>
                <a:sym typeface="Courier New"/>
              </a:rPr>
              <a:t>Percentage of degrees awarded in Psychology.</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PCIP26   0.05 = </a:t>
            </a:r>
            <a:r>
              <a:rPr lang="en-US" sz="900">
                <a:solidFill>
                  <a:srgbClr val="98C379"/>
                </a:solidFill>
                <a:highlight>
                  <a:srgbClr val="282C34"/>
                </a:highlight>
                <a:latin typeface="Courier New"/>
                <a:ea typeface="Courier New"/>
                <a:cs typeface="Courier New"/>
                <a:sym typeface="Courier New"/>
              </a:rPr>
              <a:t>Percentage of degrees awarded in Biological And Biomedical Sciences.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PCIP45   0.05 = </a:t>
            </a:r>
            <a:r>
              <a:rPr lang="en-US" sz="900">
                <a:solidFill>
                  <a:srgbClr val="98C379"/>
                </a:solidFill>
                <a:highlight>
                  <a:srgbClr val="282C34"/>
                </a:highlight>
                <a:latin typeface="Courier New"/>
                <a:ea typeface="Courier New"/>
                <a:cs typeface="Courier New"/>
                <a:sym typeface="Courier New"/>
              </a:rPr>
              <a:t>Percentage of degrees awarded in Social Sciences.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None/>
            </a:pPr>
            <a:r>
              <a:rPr lang="en-US" sz="1050">
                <a:solidFill>
                  <a:srgbClr val="D5D5D5"/>
                </a:solidFill>
                <a:highlight>
                  <a:srgbClr val="383838"/>
                </a:highlight>
                <a:latin typeface="Courier New"/>
                <a:ea typeface="Courier New"/>
                <a:cs typeface="Courier New"/>
                <a:sym typeface="Courier New"/>
              </a:rPr>
              <a:t>PCIP13   0.05= </a:t>
            </a:r>
            <a:r>
              <a:rPr lang="en-US" sz="900">
                <a:solidFill>
                  <a:srgbClr val="98C379"/>
                </a:solidFill>
                <a:highlight>
                  <a:srgbClr val="282C34"/>
                </a:highlight>
                <a:latin typeface="Courier New"/>
                <a:ea typeface="Courier New"/>
                <a:cs typeface="Courier New"/>
                <a:sym typeface="Courier New"/>
              </a:rPr>
              <a:t>Percentage of degrees awarded in Education.</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None/>
            </a:pPr>
            <a:endParaRPr sz="1050">
              <a:solidFill>
                <a:srgbClr val="D5D5D5"/>
              </a:solidFill>
              <a:highlight>
                <a:srgbClr val="383838"/>
              </a:highlight>
              <a:latin typeface="Courier New"/>
              <a:ea typeface="Courier New"/>
              <a:cs typeface="Courier New"/>
              <a:sym typeface="Courier New"/>
            </a:endParaRPr>
          </a:p>
        </p:txBody>
      </p:sp>
      <p:sp>
        <p:nvSpPr>
          <p:cNvPr id="216" name="Google Shape;216;g11b18ce0ad4_0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1b18ce0ad4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1b18ce0ad4_0_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PCIP52   0.19 = </a:t>
            </a:r>
            <a:r>
              <a:rPr lang="en-US" sz="900">
                <a:solidFill>
                  <a:srgbClr val="98C379"/>
                </a:solidFill>
                <a:highlight>
                  <a:srgbClr val="282C34"/>
                </a:highlight>
                <a:latin typeface="Courier New"/>
                <a:ea typeface="Courier New"/>
                <a:cs typeface="Courier New"/>
                <a:sym typeface="Courier New"/>
              </a:rPr>
              <a:t>Percentage of degrees awarded in Business, Management, Marketing, And Related Support Services.</a:t>
            </a: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PCIP51   0.16 = </a:t>
            </a:r>
            <a:r>
              <a:rPr lang="en-US" sz="900">
                <a:solidFill>
                  <a:srgbClr val="98C379"/>
                </a:solidFill>
                <a:highlight>
                  <a:srgbClr val="282C34"/>
                </a:highlight>
                <a:latin typeface="Courier New"/>
                <a:ea typeface="Courier New"/>
                <a:cs typeface="Courier New"/>
                <a:sym typeface="Courier New"/>
              </a:rPr>
              <a:t>Percentage of degrees awarded in Health Professions And Related Programs.</a:t>
            </a: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PCIP50   0.06 = </a:t>
            </a:r>
            <a:r>
              <a:rPr lang="en-US" sz="900">
                <a:solidFill>
                  <a:srgbClr val="98C379"/>
                </a:solidFill>
                <a:highlight>
                  <a:srgbClr val="282C34"/>
                </a:highlight>
                <a:latin typeface="Courier New"/>
                <a:ea typeface="Courier New"/>
                <a:cs typeface="Courier New"/>
                <a:sym typeface="Courier New"/>
              </a:rPr>
              <a:t>Percentage of degrees awarded in Visual And Performing Arts.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PCIP42   0.06=</a:t>
            </a:r>
            <a:r>
              <a:rPr lang="en-US" sz="900">
                <a:solidFill>
                  <a:srgbClr val="98C379"/>
                </a:solidFill>
                <a:highlight>
                  <a:srgbClr val="282C34"/>
                </a:highlight>
                <a:latin typeface="Courier New"/>
                <a:ea typeface="Courier New"/>
                <a:cs typeface="Courier New"/>
                <a:sym typeface="Courier New"/>
              </a:rPr>
              <a:t>Percentage of degrees awarded in Psychology.</a:t>
            </a: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PCIP26   0.05 = </a:t>
            </a:r>
            <a:r>
              <a:rPr lang="en-US" sz="900">
                <a:solidFill>
                  <a:srgbClr val="98C379"/>
                </a:solidFill>
                <a:highlight>
                  <a:srgbClr val="282C34"/>
                </a:highlight>
                <a:latin typeface="Courier New"/>
                <a:ea typeface="Courier New"/>
                <a:cs typeface="Courier New"/>
                <a:sym typeface="Courier New"/>
              </a:rPr>
              <a:t>Percentage of degrees awarded in Biological And Biomedical Sciences.</a:t>
            </a:r>
            <a:endParaRPr sz="900">
              <a:solidFill>
                <a:srgbClr val="98C379"/>
              </a:solidFill>
              <a:highlight>
                <a:srgbClr val="282C34"/>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PCIP45   0.05 = </a:t>
            </a:r>
            <a:r>
              <a:rPr lang="en-US" sz="900">
                <a:solidFill>
                  <a:srgbClr val="98C379"/>
                </a:solidFill>
                <a:highlight>
                  <a:srgbClr val="282C34"/>
                </a:highlight>
                <a:latin typeface="Courier New"/>
                <a:ea typeface="Courier New"/>
                <a:cs typeface="Courier New"/>
                <a:sym typeface="Courier New"/>
              </a:rPr>
              <a:t>Percentage of degrees awarded in Social Sciences.</a:t>
            </a:r>
            <a:endParaRPr sz="1050">
              <a:solidFill>
                <a:srgbClr val="D5D5D5"/>
              </a:solidFill>
              <a:highlight>
                <a:srgbClr val="383838"/>
              </a:highlight>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US" sz="1050">
                <a:solidFill>
                  <a:srgbClr val="D5D5D5"/>
                </a:solidFill>
                <a:highlight>
                  <a:srgbClr val="383838"/>
                </a:highlight>
                <a:latin typeface="Courier New"/>
                <a:ea typeface="Courier New"/>
                <a:cs typeface="Courier New"/>
                <a:sym typeface="Courier New"/>
              </a:rPr>
              <a:t>PCIP13   0.05= </a:t>
            </a:r>
            <a:r>
              <a:rPr lang="en-US" sz="900">
                <a:solidFill>
                  <a:srgbClr val="98C379"/>
                </a:solidFill>
                <a:highlight>
                  <a:srgbClr val="282C34"/>
                </a:highlight>
                <a:latin typeface="Courier New"/>
                <a:ea typeface="Courier New"/>
                <a:cs typeface="Courier New"/>
                <a:sym typeface="Courier New"/>
              </a:rPr>
              <a:t>Percentage of degrees awarded in Education.</a:t>
            </a:r>
            <a:endParaRPr/>
          </a:p>
        </p:txBody>
      </p:sp>
      <p:sp>
        <p:nvSpPr>
          <p:cNvPr id="224" name="Google Shape;224;g11b18ce0ad4_0_4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1b18ce0ad4_0_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1b18ce0ad4_0_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g11b18ce0ad4_0_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1b18ce0ad4_4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1b18ce0ad4_4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g11b18ce0ad4_4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1b18ce0ad4_4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1b18ce0ad4_4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g11b18ce0ad4_4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1b18cf1d29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1b18cf1d29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box plots shows the averages are actually very close and we happen to have some outliers that change the programs overall. </a:t>
            </a:r>
            <a:endParaRPr/>
          </a:p>
        </p:txBody>
      </p:sp>
      <p:sp>
        <p:nvSpPr>
          <p:cNvPr id="262" name="Google Shape;262;g11b18cf1d29_1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1b18cf1d29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11b18cf1d29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1b18ce0ad4_3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00000"/>
                </a:solidFill>
              </a:rPr>
              <a:t>DT:</a:t>
            </a:r>
            <a:endParaRPr>
              <a:solidFill>
                <a:srgbClr val="000000"/>
              </a:solidFill>
            </a:endParaRPr>
          </a:p>
          <a:p>
            <a:pPr marL="0" lvl="0" indent="0" algn="l" rtl="0">
              <a:spcBef>
                <a:spcPts val="0"/>
              </a:spcBef>
              <a:spcAft>
                <a:spcPts val="0"/>
              </a:spcAft>
              <a:buNone/>
            </a:pPr>
            <a:r>
              <a:rPr lang="en-US">
                <a:solidFill>
                  <a:srgbClr val="000000"/>
                </a:solidFill>
              </a:rPr>
              <a:t>UGDS_ASIAN: Total share of enrollment of undergraduate degree-seeking students who are Asian</a:t>
            </a:r>
            <a:endParaRPr>
              <a:solidFill>
                <a:srgbClr val="000000"/>
              </a:solidFill>
            </a:endParaRPr>
          </a:p>
          <a:p>
            <a:pPr marL="0" lvl="0" indent="0" algn="l" rtl="0">
              <a:spcBef>
                <a:spcPts val="0"/>
              </a:spcBef>
              <a:spcAft>
                <a:spcPts val="0"/>
              </a:spcAft>
              <a:buNone/>
            </a:pPr>
            <a:r>
              <a:rPr lang="en-US">
                <a:solidFill>
                  <a:srgbClr val="000000"/>
                </a:solidFill>
              </a:rPr>
              <a:t>COSTT4_A: Average cost of attendance</a:t>
            </a:r>
            <a:endParaRPr>
              <a:solidFill>
                <a:srgbClr val="000000"/>
              </a:solidFill>
            </a:endParaRPr>
          </a:p>
          <a:p>
            <a:pPr marL="0" lvl="0" indent="0" algn="l" rtl="0">
              <a:spcBef>
                <a:spcPts val="0"/>
              </a:spcBef>
              <a:spcAft>
                <a:spcPts val="0"/>
              </a:spcAft>
              <a:buNone/>
            </a:pPr>
            <a:r>
              <a:rPr lang="en-US">
                <a:solidFill>
                  <a:srgbClr val="000000"/>
                </a:solidFill>
              </a:rPr>
              <a:t>PCIP26: </a:t>
            </a:r>
            <a:r>
              <a:rPr lang="en-US"/>
              <a:t>Percentage of degrees awarded in Biological And Biomedical Sciences.</a:t>
            </a:r>
            <a:endParaRPr/>
          </a:p>
          <a:p>
            <a:pPr marL="0" lvl="0" indent="0" algn="l" rtl="0">
              <a:spcBef>
                <a:spcPts val="0"/>
              </a:spcBef>
              <a:spcAft>
                <a:spcPts val="0"/>
              </a:spcAft>
              <a:buNone/>
            </a:pPr>
            <a:r>
              <a:rPr lang="en-US">
                <a:solidFill>
                  <a:srgbClr val="000000"/>
                </a:solidFill>
              </a:rPr>
              <a:t>PCIP39: Percentage of degrees awarded in Theology And Religious Vocations.</a:t>
            </a:r>
            <a:endParaRPr>
              <a:solidFill>
                <a:srgbClr val="000000"/>
              </a:solidFill>
            </a:endParaRPr>
          </a:p>
          <a:p>
            <a:pPr marL="0" lvl="0" indent="0" algn="l" rtl="0">
              <a:spcBef>
                <a:spcPts val="0"/>
              </a:spcBef>
              <a:spcAft>
                <a:spcPts val="0"/>
              </a:spcAft>
              <a:buNone/>
            </a:pPr>
            <a:r>
              <a:rPr lang="en-US">
                <a:solidFill>
                  <a:srgbClr val="000000"/>
                </a:solidFill>
              </a:rPr>
              <a:t>UGDS_NRA: Total share of enrollment of undergraduate degree-seeking students who are non-resident aliens</a:t>
            </a:r>
            <a:endParaRPr>
              <a:solidFill>
                <a:srgbClr val="000000"/>
              </a:solidFill>
            </a:endParaRPr>
          </a:p>
          <a:p>
            <a:pPr marL="0" lvl="0" indent="0" algn="l" rtl="0">
              <a:spcBef>
                <a:spcPts val="0"/>
              </a:spcBef>
              <a:spcAft>
                <a:spcPts val="0"/>
              </a:spcAft>
              <a:buNone/>
            </a:pPr>
            <a:r>
              <a:rPr lang="en-US">
                <a:solidFill>
                  <a:srgbClr val="000000"/>
                </a:solidFill>
              </a:rPr>
              <a:t>UGDS_MEN: Total share of enrollment of undergraduate degree-seeking students who are men</a:t>
            </a:r>
            <a:endParaRPr>
              <a:solidFill>
                <a:srgbClr val="000000"/>
              </a:solidFill>
            </a:endParaRPr>
          </a:p>
          <a:p>
            <a:pPr marL="0" lvl="0" indent="0" algn="l" rtl="0">
              <a:spcBef>
                <a:spcPts val="0"/>
              </a:spcBef>
              <a:spcAft>
                <a:spcPts val="0"/>
              </a:spcAft>
              <a:buNone/>
            </a:pPr>
            <a:r>
              <a:rPr lang="en-US">
                <a:solidFill>
                  <a:srgbClr val="000000"/>
                </a:solidFill>
              </a:rPr>
              <a:t>UGDS_WHITE: Total share of enrollment of undergraduate degree-seeking students who are white</a:t>
            </a:r>
            <a:endParaRPr>
              <a:solidFill>
                <a:srgbClr val="000000"/>
              </a:solidFill>
            </a:endParaRPr>
          </a:p>
          <a:p>
            <a:pPr marL="0" lvl="0" indent="0" algn="l" rtl="0">
              <a:spcBef>
                <a:spcPts val="0"/>
              </a:spcBef>
              <a:spcAft>
                <a:spcPts val="0"/>
              </a:spcAft>
              <a:buNone/>
            </a:pPr>
            <a:r>
              <a:rPr lang="en-US">
                <a:solidFill>
                  <a:srgbClr val="000000"/>
                </a:solidFill>
              </a:rPr>
              <a:t>UGDS_ASIAN: Total share of enrollment of undergraduate degree-seeking students who are Asian</a:t>
            </a:r>
            <a:endParaRPr>
              <a:solidFill>
                <a:srgbClr val="000000"/>
              </a:solidFill>
            </a:endParaRPr>
          </a:p>
          <a:p>
            <a:pPr marL="0" lvl="0" indent="0" algn="l" rtl="0">
              <a:spcBef>
                <a:spcPts val="0"/>
              </a:spcBef>
              <a:spcAft>
                <a:spcPts val="0"/>
              </a:spcAft>
              <a:buNone/>
            </a:pPr>
            <a:r>
              <a:rPr lang="en-US">
                <a:solidFill>
                  <a:srgbClr val="000000"/>
                </a:solidFill>
              </a:rPr>
              <a:t>NPT42_PRIV: Average net price for $30,001-$48,000 family income (private for-profit and nonprofit institutions)</a:t>
            </a:r>
            <a:endParaRPr>
              <a:solidFill>
                <a:srgbClr val="000000"/>
              </a:solidFill>
            </a:endParaRPr>
          </a:p>
          <a:p>
            <a:pPr marL="0" lvl="0" indent="0" algn="l" rtl="0">
              <a:spcBef>
                <a:spcPts val="0"/>
              </a:spcBef>
              <a:spcAft>
                <a:spcPts val="0"/>
              </a:spcAft>
              <a:buNone/>
            </a:pPr>
            <a:r>
              <a:rPr lang="en-US">
                <a:solidFill>
                  <a:srgbClr val="000000"/>
                </a:solidFill>
              </a:rPr>
              <a:t>RF:</a:t>
            </a:r>
            <a:endParaRPr>
              <a:solidFill>
                <a:srgbClr val="000000"/>
              </a:solidFill>
            </a:endParaRPr>
          </a:p>
          <a:p>
            <a:pPr marL="0" lvl="0" indent="0" algn="l" rtl="0">
              <a:spcBef>
                <a:spcPts val="0"/>
              </a:spcBef>
              <a:spcAft>
                <a:spcPts val="0"/>
              </a:spcAft>
              <a:buClr>
                <a:schemeClr val="dk1"/>
              </a:buClr>
              <a:buSzPts val="1100"/>
              <a:buFont typeface="Arial"/>
              <a:buNone/>
            </a:pPr>
            <a:r>
              <a:rPr lang="en-US"/>
              <a:t>UGDS_ASIAN: Total share of enrollment of undergraduate degree-seeking students who are Asian</a:t>
            </a:r>
            <a:endParaRPr>
              <a:solidFill>
                <a:srgbClr val="000000"/>
              </a:solidFill>
            </a:endParaRPr>
          </a:p>
          <a:p>
            <a:pPr marL="0" lvl="0" indent="0" algn="l" rtl="0">
              <a:spcBef>
                <a:spcPts val="0"/>
              </a:spcBef>
              <a:spcAft>
                <a:spcPts val="0"/>
              </a:spcAft>
              <a:buNone/>
            </a:pPr>
            <a:r>
              <a:rPr lang="en-US"/>
              <a:t>COSTT4_A: Average cost of attendance</a:t>
            </a:r>
            <a:endParaRPr/>
          </a:p>
          <a:p>
            <a:pPr marL="0" lvl="0" indent="0" algn="l" rtl="0">
              <a:spcBef>
                <a:spcPts val="0"/>
              </a:spcBef>
              <a:spcAft>
                <a:spcPts val="0"/>
              </a:spcAft>
              <a:buNone/>
            </a:pPr>
            <a:r>
              <a:rPr lang="en-US">
                <a:solidFill>
                  <a:srgbClr val="000000"/>
                </a:solidFill>
              </a:rPr>
              <a:t>NPT4_PRIV: Average net price for Title IV institutions (private for-profit and nonprofit institutions)</a:t>
            </a:r>
            <a:endParaRPr>
              <a:solidFill>
                <a:srgbClr val="000000"/>
              </a:solidFill>
            </a:endParaRPr>
          </a:p>
          <a:p>
            <a:pPr marL="0" lvl="0" indent="0" algn="l" rtl="0">
              <a:spcBef>
                <a:spcPts val="0"/>
              </a:spcBef>
              <a:spcAft>
                <a:spcPts val="0"/>
              </a:spcAft>
              <a:buNone/>
            </a:pPr>
            <a:r>
              <a:rPr lang="en-US">
                <a:solidFill>
                  <a:srgbClr val="000000"/>
                </a:solidFill>
              </a:rPr>
              <a:t>NPT4_75UP_PRIV: Average net price for $75,000+ family income (private for-profit and nonprofit institutions)</a:t>
            </a:r>
            <a:endParaRPr>
              <a:solidFill>
                <a:srgbClr val="000000"/>
              </a:solidFill>
            </a:endParaRPr>
          </a:p>
          <a:p>
            <a:pPr marL="0" lvl="0" indent="0" algn="l" rtl="0">
              <a:spcBef>
                <a:spcPts val="0"/>
              </a:spcBef>
              <a:spcAft>
                <a:spcPts val="0"/>
              </a:spcAft>
              <a:buNone/>
            </a:pPr>
            <a:r>
              <a:rPr lang="en-US">
                <a:solidFill>
                  <a:srgbClr val="000000"/>
                </a:solidFill>
              </a:rPr>
              <a:t>UGDS_BLACK: Total share of enrollment of undergraduate degree-seeking students who are black</a:t>
            </a:r>
            <a:endParaRPr>
              <a:solidFill>
                <a:srgbClr val="000000"/>
              </a:solidFill>
            </a:endParaRPr>
          </a:p>
          <a:p>
            <a:pPr marL="0" lvl="0" indent="0" algn="l" rtl="0">
              <a:spcBef>
                <a:spcPts val="0"/>
              </a:spcBef>
              <a:spcAft>
                <a:spcPts val="0"/>
              </a:spcAft>
              <a:buNone/>
            </a:pPr>
            <a:r>
              <a:rPr lang="en-US">
                <a:solidFill>
                  <a:srgbClr val="000000"/>
                </a:solidFill>
              </a:rPr>
              <a:t>UGDS_WHITE: Total share of enrollment of undergraduate degree-seeking students who are white</a:t>
            </a:r>
            <a:endParaRPr>
              <a:solidFill>
                <a:srgbClr val="000000"/>
              </a:solidFill>
            </a:endParaRPr>
          </a:p>
          <a:p>
            <a:pPr marL="0" lvl="0" indent="0" algn="l" rtl="0">
              <a:spcBef>
                <a:spcPts val="0"/>
              </a:spcBef>
              <a:spcAft>
                <a:spcPts val="0"/>
              </a:spcAft>
              <a:buNone/>
            </a:pPr>
            <a:r>
              <a:rPr lang="en-US">
                <a:solidFill>
                  <a:srgbClr val="000000"/>
                </a:solidFill>
              </a:rPr>
              <a:t>UGDS_HISP: Total share of enrollment of undergraduate degree-seeking students who are Hispanic</a:t>
            </a:r>
            <a:endParaRPr>
              <a:solidFill>
                <a:srgbClr val="000000"/>
              </a:solidFill>
            </a:endParaRPr>
          </a:p>
          <a:p>
            <a:pPr marL="0" lvl="0" indent="0" algn="l" rtl="0">
              <a:spcBef>
                <a:spcPts val="0"/>
              </a:spcBef>
              <a:spcAft>
                <a:spcPts val="0"/>
              </a:spcAft>
              <a:buNone/>
            </a:pPr>
            <a:r>
              <a:rPr lang="en-US">
                <a:solidFill>
                  <a:srgbClr val="000000"/>
                </a:solidFill>
              </a:rPr>
              <a:t>UGDS: Enrollment of undergraduate certificate/degree-seeking students</a:t>
            </a:r>
            <a:endParaRPr>
              <a:solidFill>
                <a:srgbClr val="000000"/>
              </a:solidFill>
            </a:endParaRPr>
          </a:p>
          <a:p>
            <a:pPr marL="0" lvl="0" indent="0" algn="l" rtl="0">
              <a:spcBef>
                <a:spcPts val="0"/>
              </a:spcBef>
              <a:spcAft>
                <a:spcPts val="0"/>
              </a:spcAft>
              <a:buNone/>
            </a:pPr>
            <a:r>
              <a:rPr lang="en-US">
                <a:solidFill>
                  <a:srgbClr val="000000"/>
                </a:solidFill>
              </a:rPr>
              <a:t>NPT44_PRIV:Average net price for $75,001-$110,000 family income (private for-profit and nonprofit institutions)</a:t>
            </a: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endParaRPr>
              <a:solidFill>
                <a:srgbClr val="000000"/>
              </a:solidFill>
            </a:endParaRPr>
          </a:p>
        </p:txBody>
      </p:sp>
      <p:sp>
        <p:nvSpPr>
          <p:cNvPr id="289" name="Google Shape;289;g11b18ce0ad4_3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1c70205be_2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1c70205be_2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For this project we used data from the College Scorecard site. </a:t>
            </a:r>
            <a:endParaRPr/>
          </a:p>
          <a:p>
            <a:pPr marL="457200" lvl="0" indent="-317500" algn="l" rtl="0">
              <a:spcBef>
                <a:spcPts val="0"/>
              </a:spcBef>
              <a:spcAft>
                <a:spcPts val="0"/>
              </a:spcAft>
              <a:buSzPts val="1400"/>
              <a:buChar char="●"/>
            </a:pPr>
            <a:r>
              <a:rPr lang="en-US"/>
              <a:t>The college scorecard site was created for prospective students to compare the cost and value of higher education in the U.S.</a:t>
            </a:r>
            <a:endParaRPr/>
          </a:p>
          <a:p>
            <a:pPr marL="457200" lvl="0" indent="-317500" algn="l" rtl="0">
              <a:spcBef>
                <a:spcPts val="0"/>
              </a:spcBef>
              <a:spcAft>
                <a:spcPts val="0"/>
              </a:spcAft>
              <a:buSzPts val="1400"/>
              <a:buChar char="●"/>
            </a:pPr>
            <a:r>
              <a:rPr lang="en-US"/>
              <a:t>The data was collected through a series of surveys ran annually from 1996 - 2020 by the department of education</a:t>
            </a:r>
            <a:endParaRPr/>
          </a:p>
          <a:p>
            <a:pPr marL="457200" lvl="0" indent="-317500" algn="l" rtl="0">
              <a:spcBef>
                <a:spcPts val="0"/>
              </a:spcBef>
              <a:spcAft>
                <a:spcPts val="0"/>
              </a:spcAft>
              <a:buClr>
                <a:schemeClr val="dk1"/>
              </a:buClr>
              <a:buSzPts val="1400"/>
              <a:buChar char="●"/>
            </a:pPr>
            <a:r>
              <a:rPr lang="en-US"/>
              <a:t>After our EDA process we were able to come up with two questions that we wanted to answer:</a:t>
            </a:r>
            <a:endParaRPr/>
          </a:p>
          <a:p>
            <a:pPr marL="914400" lvl="1" indent="-317500" algn="l" rtl="0">
              <a:spcBef>
                <a:spcPts val="0"/>
              </a:spcBef>
              <a:spcAft>
                <a:spcPts val="0"/>
              </a:spcAft>
              <a:buClr>
                <a:schemeClr val="dk1"/>
              </a:buClr>
              <a:buSzPts val="1400"/>
              <a:buChar char="○"/>
            </a:pPr>
            <a:r>
              <a:rPr lang="en-US"/>
              <a:t>Read Question 1</a:t>
            </a:r>
            <a:endParaRPr/>
          </a:p>
          <a:p>
            <a:pPr marL="1371600" lvl="2" indent="-317500" algn="l" rtl="0">
              <a:spcBef>
                <a:spcPts val="0"/>
              </a:spcBef>
              <a:spcAft>
                <a:spcPts val="0"/>
              </a:spcAft>
              <a:buSzPts val="1400"/>
              <a:buChar char="■"/>
            </a:pPr>
            <a:r>
              <a:rPr lang="en-US"/>
              <a:t>For this question, we used a correlation matrix to see if the top five program had any correlation to the students who had higher earnings post graduation</a:t>
            </a:r>
            <a:endParaRPr/>
          </a:p>
          <a:p>
            <a:pPr marL="914400" lvl="1" indent="-317500" algn="l" rtl="0">
              <a:spcBef>
                <a:spcPts val="0"/>
              </a:spcBef>
              <a:spcAft>
                <a:spcPts val="0"/>
              </a:spcAft>
              <a:buClr>
                <a:schemeClr val="dk1"/>
              </a:buClr>
              <a:buSzPts val="1400"/>
              <a:buChar char="○"/>
            </a:pPr>
            <a:r>
              <a:rPr lang="en-US"/>
              <a:t>Read Question 2</a:t>
            </a:r>
            <a:endParaRPr/>
          </a:p>
          <a:p>
            <a:pPr marL="1371600" lvl="2" indent="-317500" algn="l" rtl="0">
              <a:spcBef>
                <a:spcPts val="0"/>
              </a:spcBef>
              <a:spcAft>
                <a:spcPts val="0"/>
              </a:spcAft>
              <a:buSzPts val="1400"/>
              <a:buChar char="■"/>
            </a:pPr>
            <a:r>
              <a:rPr lang="en-US"/>
              <a:t>We built a predictive model that told us the most important features for students who had higher earnings post graduations</a:t>
            </a:r>
            <a:endParaRPr/>
          </a:p>
          <a:p>
            <a:pPr marL="0" lvl="0" indent="0" algn="l" rtl="0">
              <a:spcBef>
                <a:spcPts val="0"/>
              </a:spcBef>
              <a:spcAft>
                <a:spcPts val="0"/>
              </a:spcAft>
              <a:buNone/>
            </a:pPr>
            <a:endParaRPr/>
          </a:p>
        </p:txBody>
      </p:sp>
      <p:sp>
        <p:nvSpPr>
          <p:cNvPr id="145" name="Google Shape;145;g121c70205be_2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1b18ce0ad4_1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1b18ce0ad4_1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1" name="Google Shape;311;g11b18ce0ad4_1_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21c70205be_6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21c70205be_6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Clr>
                <a:schemeClr val="dk1"/>
              </a:buClr>
              <a:buSzPts val="1400"/>
              <a:buChar char="●"/>
            </a:pPr>
            <a:r>
              <a:rPr lang="en-US"/>
              <a:t>Here is a slide of some quick facts about our data cleaning process</a:t>
            </a:r>
            <a:endParaRPr/>
          </a:p>
          <a:p>
            <a:pPr marL="457200" lvl="0" indent="-317500" algn="l" rtl="0">
              <a:spcBef>
                <a:spcPts val="0"/>
              </a:spcBef>
              <a:spcAft>
                <a:spcPts val="0"/>
              </a:spcAft>
              <a:buClr>
                <a:schemeClr val="dk1"/>
              </a:buClr>
              <a:buSzPts val="1400"/>
              <a:buChar char="●"/>
            </a:pPr>
            <a:r>
              <a:rPr lang="en-US"/>
              <a:t>For data cleansing we used python and Tableau prep </a:t>
            </a:r>
            <a:endParaRPr/>
          </a:p>
          <a:p>
            <a:pPr marL="914400" lvl="1" indent="-317500" algn="l" rtl="0">
              <a:spcBef>
                <a:spcPts val="0"/>
              </a:spcBef>
              <a:spcAft>
                <a:spcPts val="0"/>
              </a:spcAft>
              <a:buClr>
                <a:schemeClr val="dk1"/>
              </a:buClr>
              <a:buSzPts val="1400"/>
              <a:buChar char="○"/>
            </a:pPr>
            <a:r>
              <a:rPr lang="en-US"/>
              <a:t>Tableau prep was easier for </a:t>
            </a:r>
            <a:endParaRPr/>
          </a:p>
          <a:p>
            <a:pPr marL="1371600" lvl="2" indent="-317500" algn="l" rtl="0">
              <a:spcBef>
                <a:spcPts val="0"/>
              </a:spcBef>
              <a:spcAft>
                <a:spcPts val="0"/>
              </a:spcAft>
              <a:buClr>
                <a:schemeClr val="dk1"/>
              </a:buClr>
              <a:buSzPts val="1400"/>
              <a:buChar char="■"/>
            </a:pPr>
            <a:r>
              <a:rPr lang="en-US"/>
              <a:t>recoding values</a:t>
            </a:r>
            <a:endParaRPr/>
          </a:p>
          <a:p>
            <a:pPr marL="1828800" lvl="3" indent="-317500" algn="l" rtl="0">
              <a:spcBef>
                <a:spcPts val="0"/>
              </a:spcBef>
              <a:spcAft>
                <a:spcPts val="0"/>
              </a:spcAft>
              <a:buClr>
                <a:schemeClr val="dk1"/>
              </a:buClr>
              <a:buSzPts val="1400"/>
              <a:buChar char="●"/>
            </a:pPr>
            <a:r>
              <a:rPr lang="en-US"/>
              <a:t>Categorical variables coded as 0,1,2</a:t>
            </a:r>
            <a:endParaRPr/>
          </a:p>
          <a:p>
            <a:pPr marL="1371600" lvl="2" indent="-317500" algn="l" rtl="0">
              <a:spcBef>
                <a:spcPts val="0"/>
              </a:spcBef>
              <a:spcAft>
                <a:spcPts val="0"/>
              </a:spcAft>
              <a:buClr>
                <a:schemeClr val="dk1"/>
              </a:buClr>
              <a:buSzPts val="1400"/>
              <a:buChar char="■"/>
            </a:pPr>
            <a:r>
              <a:rPr lang="en-US"/>
              <a:t>renaming columns</a:t>
            </a:r>
            <a:endParaRPr/>
          </a:p>
          <a:p>
            <a:pPr marL="457200" lvl="0" indent="-317500" algn="l" rtl="0">
              <a:spcBef>
                <a:spcPts val="0"/>
              </a:spcBef>
              <a:spcAft>
                <a:spcPts val="0"/>
              </a:spcAft>
              <a:buClr>
                <a:schemeClr val="dk1"/>
              </a:buClr>
              <a:buSzPts val="1400"/>
              <a:buChar char="●"/>
            </a:pPr>
            <a:r>
              <a:rPr lang="en-US"/>
              <a:t>One of the most challenging factors of this project was identifying our scope for our research questions because</a:t>
            </a:r>
            <a:endParaRPr/>
          </a:p>
          <a:p>
            <a:pPr marL="914400" lvl="1" indent="-317500" algn="l" rtl="0">
              <a:spcBef>
                <a:spcPts val="0"/>
              </a:spcBef>
              <a:spcAft>
                <a:spcPts val="0"/>
              </a:spcAft>
              <a:buClr>
                <a:schemeClr val="dk1"/>
              </a:buClr>
              <a:buSzPts val="1400"/>
              <a:buChar char="○"/>
            </a:pPr>
            <a:r>
              <a:rPr lang="en-US"/>
              <a:t>There were a lot of null rows and columns and redacted information for data privacy</a:t>
            </a:r>
            <a:endParaRPr/>
          </a:p>
          <a:p>
            <a:pPr marL="914400" lvl="1" indent="-317500" algn="l" rtl="0">
              <a:spcBef>
                <a:spcPts val="0"/>
              </a:spcBef>
              <a:spcAft>
                <a:spcPts val="0"/>
              </a:spcAft>
              <a:buClr>
                <a:schemeClr val="dk1"/>
              </a:buClr>
              <a:buSzPts val="1400"/>
              <a:buChar char="○"/>
            </a:pPr>
            <a:r>
              <a:rPr lang="en-US"/>
              <a:t>Some initial analysis we wanted to do was specific to individual students, but the data wasn’t structured that way</a:t>
            </a:r>
            <a:endParaRPr/>
          </a:p>
          <a:p>
            <a:pPr marL="914400" lvl="1" indent="-317500" algn="l" rtl="0">
              <a:spcBef>
                <a:spcPts val="0"/>
              </a:spcBef>
              <a:spcAft>
                <a:spcPts val="0"/>
              </a:spcAft>
              <a:buClr>
                <a:schemeClr val="dk1"/>
              </a:buClr>
              <a:buSzPts val="1400"/>
              <a:buChar char="○"/>
            </a:pPr>
            <a:r>
              <a:rPr lang="en-US"/>
              <a:t>Data was structured in a way where the primary key was at institution level</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Next Nicholas is going to speak a little bit more about data limitations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Because many of the columns were added later on during collection, they remain empty for many of the pervious years. </a:t>
            </a:r>
            <a:endParaRPr/>
          </a:p>
          <a:p>
            <a:pPr marL="0" lvl="0" indent="0" algn="l" rtl="0">
              <a:spcBef>
                <a:spcPts val="0"/>
              </a:spcBef>
              <a:spcAft>
                <a:spcPts val="0"/>
              </a:spcAft>
              <a:buNone/>
            </a:pPr>
            <a:r>
              <a:rPr lang="en-US"/>
              <a:t>Adding end year to each file and mering csv files to</a:t>
            </a:r>
            <a:endParaRPr/>
          </a:p>
          <a:p>
            <a:pPr marL="0" lvl="0" indent="0" algn="l" rtl="0">
              <a:spcBef>
                <a:spcPts val="0"/>
              </a:spcBef>
              <a:spcAft>
                <a:spcPts val="0"/>
              </a:spcAft>
              <a:buNone/>
            </a:pPr>
            <a:r>
              <a:rPr lang="en-US"/>
              <a:t>Kept features of the institution and entering class related to enrollment numbers, percentage of degrees awarded by degree type. </a:t>
            </a:r>
            <a:endParaRPr/>
          </a:p>
          <a:p>
            <a:pPr marL="0" lvl="0" indent="0" algn="l" rtl="0">
              <a:spcBef>
                <a:spcPts val="0"/>
              </a:spcBef>
              <a:spcAft>
                <a:spcPts val="0"/>
              </a:spcAft>
              <a:buNone/>
            </a:pPr>
            <a:endParaRPr/>
          </a:p>
          <a:p>
            <a:pPr marL="0" lvl="0" indent="0" algn="l" rtl="0">
              <a:spcBef>
                <a:spcPts val="0"/>
              </a:spcBef>
              <a:spcAft>
                <a:spcPts val="0"/>
              </a:spcAft>
              <a:buNone/>
            </a:pPr>
            <a:r>
              <a:rPr lang="en-US"/>
              <a:t>Data dictionary was helpful for reducing the columns. The most helpful part of this dataset was the data dictionary that was provide with the set. This allowed us to recode the information in columns to categorical but coded as numeric. For example the type of institution was encoded as 0: Public, 1: Private Non-Profit, 2: Private For-Profit. </a:t>
            </a:r>
            <a:endParaRPr/>
          </a:p>
          <a:p>
            <a:pPr marL="0" lvl="0" indent="0" algn="l" rtl="0">
              <a:spcBef>
                <a:spcPts val="0"/>
              </a:spcBef>
              <a:spcAft>
                <a:spcPts val="0"/>
              </a:spcAft>
              <a:buNone/>
            </a:pPr>
            <a:endParaRPr/>
          </a:p>
          <a:p>
            <a:pPr marL="0" lvl="0" indent="0" algn="l" rtl="0">
              <a:spcBef>
                <a:spcPts val="0"/>
              </a:spcBef>
              <a:spcAft>
                <a:spcPts val="0"/>
              </a:spcAft>
              <a:buNone/>
            </a:pPr>
            <a:r>
              <a:rPr lang="en-US"/>
              <a:t>Degrees varied from certificate programs that were from technical schools like barber and beauty schools, plumbing and electrical technicians. To focus the scope of the dataset we decided to focus on institutions that predominately awarded bachelor degrees. </a:t>
            </a:r>
            <a:endParaRPr/>
          </a:p>
          <a:p>
            <a:pPr marL="0" lvl="0" indent="0" algn="l" rtl="0">
              <a:spcBef>
                <a:spcPts val="0"/>
              </a:spcBef>
              <a:spcAft>
                <a:spcPts val="0"/>
              </a:spcAft>
              <a:buNone/>
            </a:pPr>
            <a:endParaRPr/>
          </a:p>
          <a:p>
            <a:pPr marL="0" lvl="0" indent="0" algn="l" rtl="0">
              <a:spcBef>
                <a:spcPts val="0"/>
              </a:spcBef>
              <a:spcAft>
                <a:spcPts val="0"/>
              </a:spcAft>
              <a:buNone/>
            </a:pPr>
            <a:r>
              <a:rPr lang="en-US"/>
              <a:t>The highest degree for an institution could have been used, but then it would have included programs such as community colleges that have a few bachelors but majority of their degrees are from associates. </a:t>
            </a:r>
            <a:endParaRPr/>
          </a:p>
          <a:p>
            <a:pPr marL="0" lvl="0" indent="0" algn="l" rtl="0">
              <a:spcBef>
                <a:spcPts val="0"/>
              </a:spcBef>
              <a:spcAft>
                <a:spcPts val="0"/>
              </a:spcAft>
              <a:buNone/>
            </a:pPr>
            <a:endParaRPr/>
          </a:p>
          <a:p>
            <a:pPr marL="0" lvl="0" indent="0" algn="l" rtl="0">
              <a:spcBef>
                <a:spcPts val="0"/>
              </a:spcBef>
              <a:spcAft>
                <a:spcPts val="0"/>
              </a:spcAft>
              <a:buNone/>
            </a:pPr>
            <a:r>
              <a:rPr lang="en-US"/>
              <a:t>Family income columns and percentage taken to complete the program, 100% / 150% / 200% percent of the time were excluded </a:t>
            </a:r>
            <a:endParaRPr/>
          </a:p>
          <a:p>
            <a:pPr marL="0" lvl="0" indent="0" algn="l" rtl="0">
              <a:spcBef>
                <a:spcPts val="0"/>
              </a:spcBef>
              <a:spcAft>
                <a:spcPts val="0"/>
              </a:spcAft>
              <a:buNone/>
            </a:pPr>
            <a:endParaRPr/>
          </a:p>
          <a:p>
            <a:pPr marL="0" lvl="0" indent="0" algn="l" rtl="0">
              <a:spcBef>
                <a:spcPts val="0"/>
              </a:spcBef>
              <a:spcAft>
                <a:spcPts val="0"/>
              </a:spcAft>
              <a:buNone/>
            </a:pPr>
            <a:r>
              <a:rPr lang="en-US"/>
              <a:t>Privacy Supressed</a:t>
            </a:r>
            <a:endParaRPr/>
          </a:p>
          <a:p>
            <a:pPr marL="0" lvl="0" indent="0" algn="l" rtl="0">
              <a:spcBef>
                <a:spcPts val="0"/>
              </a:spcBef>
              <a:spcAft>
                <a:spcPts val="0"/>
              </a:spcAft>
              <a:buNone/>
            </a:pPr>
            <a:endParaRPr/>
          </a:p>
          <a:p>
            <a:pPr marL="0" lvl="0" indent="0" algn="l" rtl="0">
              <a:spcBef>
                <a:spcPts val="0"/>
              </a:spcBef>
              <a:spcAft>
                <a:spcPts val="0"/>
              </a:spcAft>
              <a:buNone/>
            </a:pPr>
            <a:r>
              <a:rPr lang="en-US"/>
              <a:t>Image: https://blog.digitalj2.com/importing-clean-data-into-a-crm</a:t>
            </a:r>
            <a:endParaRPr/>
          </a:p>
        </p:txBody>
      </p:sp>
      <p:sp>
        <p:nvSpPr>
          <p:cNvPr id="155" name="Google Shape;155;g121c70205be_6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1b18ce0ad4_1_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1b18ce0ad4_1_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Because many of the columns were added later on during collection, they remain empty for many of the pervious years. </a:t>
            </a:r>
            <a:endParaRPr/>
          </a:p>
          <a:p>
            <a:pPr marL="0" lvl="0" indent="0" algn="l" rtl="0">
              <a:spcBef>
                <a:spcPts val="0"/>
              </a:spcBef>
              <a:spcAft>
                <a:spcPts val="0"/>
              </a:spcAft>
              <a:buNone/>
            </a:pPr>
            <a:r>
              <a:rPr lang="en-US"/>
              <a:t>Adding end year to each file and mering csv files to</a:t>
            </a:r>
            <a:endParaRPr/>
          </a:p>
          <a:p>
            <a:pPr marL="0" lvl="0" indent="0" algn="l" rtl="0">
              <a:spcBef>
                <a:spcPts val="0"/>
              </a:spcBef>
              <a:spcAft>
                <a:spcPts val="0"/>
              </a:spcAft>
              <a:buNone/>
            </a:pPr>
            <a:r>
              <a:rPr lang="en-US"/>
              <a:t>Kept features of the institution and entering class related to enrollment numbers, percentage of degrees awarded by degree type. </a:t>
            </a:r>
            <a:endParaRPr/>
          </a:p>
          <a:p>
            <a:pPr marL="0" lvl="0" indent="0" algn="l" rtl="0">
              <a:spcBef>
                <a:spcPts val="0"/>
              </a:spcBef>
              <a:spcAft>
                <a:spcPts val="0"/>
              </a:spcAft>
              <a:buNone/>
            </a:pPr>
            <a:endParaRPr/>
          </a:p>
          <a:p>
            <a:pPr marL="0" lvl="0" indent="0" algn="l" rtl="0">
              <a:spcBef>
                <a:spcPts val="0"/>
              </a:spcBef>
              <a:spcAft>
                <a:spcPts val="0"/>
              </a:spcAft>
              <a:buNone/>
            </a:pPr>
            <a:r>
              <a:rPr lang="en-US"/>
              <a:t>Data dictionary was helpful for reducing the columns. The most helpful part of this dataset was the data dictionary that was provide with the set. This allowed us to recode the information in columns to categorical but coded as numeric. For example the type of institution was encoded as 0: Public, 1: Private Non-Profit, 2: Private For-Profit. </a:t>
            </a:r>
            <a:endParaRPr/>
          </a:p>
          <a:p>
            <a:pPr marL="0" lvl="0" indent="0" algn="l" rtl="0">
              <a:spcBef>
                <a:spcPts val="0"/>
              </a:spcBef>
              <a:spcAft>
                <a:spcPts val="0"/>
              </a:spcAft>
              <a:buNone/>
            </a:pPr>
            <a:endParaRPr/>
          </a:p>
          <a:p>
            <a:pPr marL="0" lvl="0" indent="0" algn="l" rtl="0">
              <a:spcBef>
                <a:spcPts val="0"/>
              </a:spcBef>
              <a:spcAft>
                <a:spcPts val="0"/>
              </a:spcAft>
              <a:buNone/>
            </a:pPr>
            <a:r>
              <a:rPr lang="en-US"/>
              <a:t>Degrees varied from certificate programs that were from technical schools like barber and beauty schools, plumbing and electrical technicians. To focus the scope of the dataset we decided to focus on institutions that predominately awarded bachelor degrees. </a:t>
            </a:r>
            <a:endParaRPr/>
          </a:p>
          <a:p>
            <a:pPr marL="0" lvl="0" indent="0" algn="l" rtl="0">
              <a:spcBef>
                <a:spcPts val="0"/>
              </a:spcBef>
              <a:spcAft>
                <a:spcPts val="0"/>
              </a:spcAft>
              <a:buNone/>
            </a:pPr>
            <a:endParaRPr/>
          </a:p>
          <a:p>
            <a:pPr marL="0" lvl="0" indent="0" algn="l" rtl="0">
              <a:spcBef>
                <a:spcPts val="0"/>
              </a:spcBef>
              <a:spcAft>
                <a:spcPts val="0"/>
              </a:spcAft>
              <a:buNone/>
            </a:pPr>
            <a:r>
              <a:rPr lang="en-US"/>
              <a:t>The highest degree for an institution could have been used, but then it would have included programs such as community colleges that have a few bachelors but majority of their degrees are from associates. </a:t>
            </a:r>
            <a:endParaRPr/>
          </a:p>
          <a:p>
            <a:pPr marL="0" lvl="0" indent="0" algn="l" rtl="0">
              <a:spcBef>
                <a:spcPts val="0"/>
              </a:spcBef>
              <a:spcAft>
                <a:spcPts val="0"/>
              </a:spcAft>
              <a:buNone/>
            </a:pPr>
            <a:endParaRPr/>
          </a:p>
          <a:p>
            <a:pPr marL="0" lvl="0" indent="0" algn="l" rtl="0">
              <a:spcBef>
                <a:spcPts val="0"/>
              </a:spcBef>
              <a:spcAft>
                <a:spcPts val="0"/>
              </a:spcAft>
              <a:buNone/>
            </a:pPr>
            <a:r>
              <a:rPr lang="en-US"/>
              <a:t>Family income columns and percentage taken to complete the program, 100% / 150% / 200% percent of the time were excluded </a:t>
            </a:r>
            <a:endParaRPr/>
          </a:p>
          <a:p>
            <a:pPr marL="0" lvl="0" indent="0" algn="l" rtl="0">
              <a:spcBef>
                <a:spcPts val="0"/>
              </a:spcBef>
              <a:spcAft>
                <a:spcPts val="0"/>
              </a:spcAft>
              <a:buNone/>
            </a:pPr>
            <a:endParaRPr/>
          </a:p>
          <a:p>
            <a:pPr marL="0" lvl="0" indent="0" algn="l" rtl="0">
              <a:spcBef>
                <a:spcPts val="0"/>
              </a:spcBef>
              <a:spcAft>
                <a:spcPts val="0"/>
              </a:spcAft>
              <a:buNone/>
            </a:pPr>
            <a:r>
              <a:rPr lang="en-US"/>
              <a:t>Privacy Supressed</a:t>
            </a:r>
            <a:endParaRPr/>
          </a:p>
          <a:p>
            <a:pPr marL="0" lvl="0" indent="0" algn="l" rtl="0">
              <a:spcBef>
                <a:spcPts val="0"/>
              </a:spcBef>
              <a:spcAft>
                <a:spcPts val="0"/>
              </a:spcAft>
              <a:buNone/>
            </a:pPr>
            <a:endParaRPr/>
          </a:p>
          <a:p>
            <a:pPr marL="0" lvl="0" indent="0" algn="l" rtl="0">
              <a:spcBef>
                <a:spcPts val="0"/>
              </a:spcBef>
              <a:spcAft>
                <a:spcPts val="0"/>
              </a:spcAft>
              <a:buNone/>
            </a:pPr>
            <a:r>
              <a:rPr lang="en-US"/>
              <a:t>Image: https://blog.digitalj2.com/importing-clean-data-into-a-crm</a:t>
            </a:r>
            <a:endParaRPr/>
          </a:p>
        </p:txBody>
      </p:sp>
      <p:sp>
        <p:nvSpPr>
          <p:cNvPr id="164" name="Google Shape;164;g11b18ce0ad4_1_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b18cf1d29_4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1b18cf1d29_4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Because many of the columns were added later on during collection, they remain empty for many of the pervious years. </a:t>
            </a:r>
            <a:endParaRPr/>
          </a:p>
          <a:p>
            <a:pPr marL="0" lvl="0" indent="0" algn="l" rtl="0">
              <a:spcBef>
                <a:spcPts val="0"/>
              </a:spcBef>
              <a:spcAft>
                <a:spcPts val="0"/>
              </a:spcAft>
              <a:buNone/>
            </a:pPr>
            <a:r>
              <a:rPr lang="en-US"/>
              <a:t>Adding end year to each file and mering csv files to</a:t>
            </a:r>
            <a:endParaRPr/>
          </a:p>
          <a:p>
            <a:pPr marL="0" lvl="0" indent="0" algn="l" rtl="0">
              <a:spcBef>
                <a:spcPts val="0"/>
              </a:spcBef>
              <a:spcAft>
                <a:spcPts val="0"/>
              </a:spcAft>
              <a:buNone/>
            </a:pPr>
            <a:r>
              <a:rPr lang="en-US"/>
              <a:t>Kept features of the institution and entering class related to enrollment numbers, percentage of degrees awarded by degree type. </a:t>
            </a:r>
            <a:endParaRPr/>
          </a:p>
          <a:p>
            <a:pPr marL="0" lvl="0" indent="0" algn="l" rtl="0">
              <a:spcBef>
                <a:spcPts val="0"/>
              </a:spcBef>
              <a:spcAft>
                <a:spcPts val="0"/>
              </a:spcAft>
              <a:buNone/>
            </a:pPr>
            <a:endParaRPr/>
          </a:p>
          <a:p>
            <a:pPr marL="0" lvl="0" indent="0" algn="l" rtl="0">
              <a:spcBef>
                <a:spcPts val="0"/>
              </a:spcBef>
              <a:spcAft>
                <a:spcPts val="0"/>
              </a:spcAft>
              <a:buNone/>
            </a:pPr>
            <a:r>
              <a:rPr lang="en-US"/>
              <a:t>Data dictionary was helpful for reducing the columns. The most helpful part of this dataset was the data dictionary that was provide with the set. This allowed us to recode the information in columns to categorical but coded as numeric. For example the type of institution was encoded as 0: Public, 1: Private Non-Profit, 2: Private For-Profit. </a:t>
            </a:r>
            <a:endParaRPr/>
          </a:p>
          <a:p>
            <a:pPr marL="0" lvl="0" indent="0" algn="l" rtl="0">
              <a:spcBef>
                <a:spcPts val="0"/>
              </a:spcBef>
              <a:spcAft>
                <a:spcPts val="0"/>
              </a:spcAft>
              <a:buNone/>
            </a:pPr>
            <a:endParaRPr/>
          </a:p>
          <a:p>
            <a:pPr marL="0" lvl="0" indent="0" algn="l" rtl="0">
              <a:spcBef>
                <a:spcPts val="0"/>
              </a:spcBef>
              <a:spcAft>
                <a:spcPts val="0"/>
              </a:spcAft>
              <a:buNone/>
            </a:pPr>
            <a:r>
              <a:rPr lang="en-US"/>
              <a:t>Degrees varied from certificate programs that were from technical schools like barber and beauty schools, plumbing and electrical technicians. To focus the scope of the dataset we decided to focus on institutions that predominately awarded bachelor degrees. </a:t>
            </a:r>
            <a:endParaRPr/>
          </a:p>
          <a:p>
            <a:pPr marL="0" lvl="0" indent="0" algn="l" rtl="0">
              <a:spcBef>
                <a:spcPts val="0"/>
              </a:spcBef>
              <a:spcAft>
                <a:spcPts val="0"/>
              </a:spcAft>
              <a:buNone/>
            </a:pPr>
            <a:endParaRPr/>
          </a:p>
          <a:p>
            <a:pPr marL="0" lvl="0" indent="0" algn="l" rtl="0">
              <a:spcBef>
                <a:spcPts val="0"/>
              </a:spcBef>
              <a:spcAft>
                <a:spcPts val="0"/>
              </a:spcAft>
              <a:buNone/>
            </a:pPr>
            <a:r>
              <a:rPr lang="en-US"/>
              <a:t>The highest degree for an institution could have been used, but then it would have included programs such as community colleges that have a few bachelors but majority of their degrees are from associates. </a:t>
            </a:r>
            <a:endParaRPr/>
          </a:p>
          <a:p>
            <a:pPr marL="0" lvl="0" indent="0" algn="l" rtl="0">
              <a:spcBef>
                <a:spcPts val="0"/>
              </a:spcBef>
              <a:spcAft>
                <a:spcPts val="0"/>
              </a:spcAft>
              <a:buNone/>
            </a:pPr>
            <a:endParaRPr/>
          </a:p>
          <a:p>
            <a:pPr marL="0" lvl="0" indent="0" algn="l" rtl="0">
              <a:spcBef>
                <a:spcPts val="0"/>
              </a:spcBef>
              <a:spcAft>
                <a:spcPts val="0"/>
              </a:spcAft>
              <a:buNone/>
            </a:pPr>
            <a:r>
              <a:rPr lang="en-US"/>
              <a:t>Family income columns and percentage taken to complete the program, 100% / 150% / 200% percent of the time were excluded </a:t>
            </a:r>
            <a:endParaRPr/>
          </a:p>
          <a:p>
            <a:pPr marL="0" lvl="0" indent="0" algn="l" rtl="0">
              <a:spcBef>
                <a:spcPts val="0"/>
              </a:spcBef>
              <a:spcAft>
                <a:spcPts val="0"/>
              </a:spcAft>
              <a:buNone/>
            </a:pPr>
            <a:endParaRPr/>
          </a:p>
          <a:p>
            <a:pPr marL="0" lvl="0" indent="0" algn="l" rtl="0">
              <a:spcBef>
                <a:spcPts val="0"/>
              </a:spcBef>
              <a:spcAft>
                <a:spcPts val="0"/>
              </a:spcAft>
              <a:buNone/>
            </a:pPr>
            <a:r>
              <a:rPr lang="en-US"/>
              <a:t>Privacy Supressed</a:t>
            </a:r>
            <a:endParaRPr/>
          </a:p>
          <a:p>
            <a:pPr marL="0" lvl="0" indent="0" algn="l" rtl="0">
              <a:spcBef>
                <a:spcPts val="0"/>
              </a:spcBef>
              <a:spcAft>
                <a:spcPts val="0"/>
              </a:spcAft>
              <a:buNone/>
            </a:pPr>
            <a:endParaRPr/>
          </a:p>
          <a:p>
            <a:pPr marL="0" lvl="0" indent="0" algn="l" rtl="0">
              <a:spcBef>
                <a:spcPts val="0"/>
              </a:spcBef>
              <a:spcAft>
                <a:spcPts val="0"/>
              </a:spcAft>
              <a:buNone/>
            </a:pPr>
            <a:r>
              <a:rPr lang="en-US"/>
              <a:t>Image: https://blog.digitalj2.com/importing-clean-data-into-a-crm</a:t>
            </a:r>
            <a:endParaRPr/>
          </a:p>
        </p:txBody>
      </p:sp>
      <p:sp>
        <p:nvSpPr>
          <p:cNvPr id="173" name="Google Shape;173;g11b18cf1d29_4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1c70205b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21c70205be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Ever evolving data set. The original data included a wide range of school which included universities, community colleges, trade, and technical schools. We filtered down on schools whose primary degree offered was a bachelors degrees. This left is with a total 2,780 schools which included schools from US territories. </a:t>
            </a:r>
            <a:endParaRPr/>
          </a:p>
        </p:txBody>
      </p:sp>
      <p:sp>
        <p:nvSpPr>
          <p:cNvPr id="182" name="Google Shape;182;g121c70205be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1b18ce0ad4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1b18ce0ad4_1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Filtering out the degrees that had &lt; 1% of that degree awarded because that hid the distributions for the degrees that stood out </a:t>
            </a:r>
            <a:endParaRPr/>
          </a:p>
          <a:p>
            <a:pPr marL="0" lvl="0" indent="0" algn="l" rtl="0">
              <a:spcBef>
                <a:spcPts val="0"/>
              </a:spcBef>
              <a:spcAft>
                <a:spcPts val="0"/>
              </a:spcAft>
              <a:buNone/>
            </a:pPr>
            <a:endParaRPr/>
          </a:p>
          <a:p>
            <a:pPr marL="0" lvl="0" indent="0" algn="l" rtl="0">
              <a:spcBef>
                <a:spcPts val="0"/>
              </a:spcBef>
              <a:spcAft>
                <a:spcPts val="0"/>
              </a:spcAft>
              <a:buNone/>
            </a:pPr>
            <a:r>
              <a:rPr lang="en-US"/>
              <a:t>The proportion of percent that degree awarded. The two degrees that stand out to be &gt; 10% awarded are Business, management, Marketing and related support and Health Professions and related Programs.</a:t>
            </a:r>
            <a:endParaRPr/>
          </a:p>
          <a:p>
            <a:pPr marL="0" lvl="0" indent="0" algn="l" rtl="0">
              <a:spcBef>
                <a:spcPts val="0"/>
              </a:spcBef>
              <a:spcAft>
                <a:spcPts val="0"/>
              </a:spcAft>
              <a:buNone/>
            </a:pPr>
            <a:endParaRPr/>
          </a:p>
          <a:p>
            <a:pPr marL="0" lvl="0" indent="0" algn="l" rtl="0">
              <a:spcBef>
                <a:spcPts val="0"/>
              </a:spcBef>
              <a:spcAft>
                <a:spcPts val="0"/>
              </a:spcAft>
              <a:buNone/>
            </a:pPr>
            <a:r>
              <a:rPr lang="en-US"/>
              <a:t>Helped to identify which degrees were awarded more than others. </a:t>
            </a:r>
            <a:endParaRPr/>
          </a:p>
        </p:txBody>
      </p:sp>
      <p:sp>
        <p:nvSpPr>
          <p:cNvPr id="191" name="Google Shape;191;g11b18ce0ad4_1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1b18ce0ad4_1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1b18ce0ad4_1_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Filtering out the degrees that had &lt; 1% of that degree awarded because that hid the distributions for the degrees that stood out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So now we filtered out the data just to the the features relevant to our initial questions and filter out for 2019 years only and created a correlation matrix to look for any relationships between median income and the program a student is enrolled.</a:t>
            </a:r>
            <a:endParaRPr/>
          </a:p>
        </p:txBody>
      </p:sp>
      <p:sp>
        <p:nvSpPr>
          <p:cNvPr id="200" name="Google Shape;200;g11b18ce0ad4_1_2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1b18ce0ad4_1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1b18ce0ad4_1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Drop in business degrees by 4 percent from 2011 to 2015. </a:t>
            </a:r>
            <a:endParaRPr/>
          </a:p>
          <a:p>
            <a:pPr marL="0" lvl="0" indent="0" algn="l" rtl="0">
              <a:spcBef>
                <a:spcPts val="0"/>
              </a:spcBef>
              <a:spcAft>
                <a:spcPts val="0"/>
              </a:spcAft>
              <a:buNone/>
            </a:pPr>
            <a:r>
              <a:rPr lang="en-US"/>
              <a:t>Increase in Health Professions degrees starting in 2006. </a:t>
            </a:r>
            <a:endParaRPr/>
          </a:p>
          <a:p>
            <a:pPr marL="0" lvl="0" indent="0" algn="l" rtl="0">
              <a:spcBef>
                <a:spcPts val="0"/>
              </a:spcBef>
              <a:spcAft>
                <a:spcPts val="0"/>
              </a:spcAft>
              <a:buNone/>
            </a:pPr>
            <a:r>
              <a:rPr lang="en-US"/>
              <a:t>Overall decrease in education degrees awarded. </a:t>
            </a:r>
            <a:endParaRPr/>
          </a:p>
          <a:p>
            <a:pPr marL="0" lvl="0" indent="0" algn="l" rtl="0">
              <a:spcBef>
                <a:spcPts val="0"/>
              </a:spcBef>
              <a:spcAft>
                <a:spcPts val="0"/>
              </a:spcAft>
              <a:buNone/>
            </a:pPr>
            <a:r>
              <a:rPr lang="en-US"/>
              <a:t>Slight increase in theology and visual arts degrees awarded</a:t>
            </a:r>
            <a:endParaRPr/>
          </a:p>
          <a:p>
            <a:pPr marL="0" lvl="0" indent="0" algn="l" rtl="0">
              <a:spcBef>
                <a:spcPts val="0"/>
              </a:spcBef>
              <a:spcAft>
                <a:spcPts val="0"/>
              </a:spcAft>
              <a:buNone/>
            </a:pPr>
            <a:endParaRPr/>
          </a:p>
          <a:p>
            <a:pPr marL="0" lvl="0" indent="0" algn="l" rtl="0">
              <a:spcBef>
                <a:spcPts val="0"/>
              </a:spcBef>
              <a:spcAft>
                <a:spcPts val="0"/>
              </a:spcAft>
              <a:buNone/>
            </a:pPr>
            <a:r>
              <a:rPr lang="en-US"/>
              <a:t>2065 Private / 667 Public Schools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So now we filtered out the data just to the the features relevant to our initial questions and filter out for 2019 years only and created a correlation matrix to look for any relationships between median income and the program a student is enrolled.</a:t>
            </a:r>
            <a:endParaRPr/>
          </a:p>
        </p:txBody>
      </p:sp>
      <p:sp>
        <p:nvSpPr>
          <p:cNvPr id="208" name="Google Shape;208;g11b18ce0ad4_1_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g121c70205be_2_638"/>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g121c70205be_2_638"/>
          <p:cNvGrpSpPr/>
          <p:nvPr/>
        </p:nvGrpSpPr>
        <p:grpSpPr>
          <a:xfrm>
            <a:off x="0" y="654"/>
            <a:ext cx="6871435" cy="6845694"/>
            <a:chOff x="0" y="75"/>
            <a:chExt cx="5153705" cy="5152950"/>
          </a:xfrm>
        </p:grpSpPr>
        <p:sp>
          <p:nvSpPr>
            <p:cNvPr id="16" name="Google Shape;16;g121c70205be_2_638"/>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g121c70205be_2_638"/>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8" name="Google Shape;18;g121c70205be_2_638"/>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 name="Google Shape;19;g121c70205be_2_638"/>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0" name="Google Shape;20;g121c70205be_2_638"/>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a:endParaRPr/>
          </a:p>
        </p:txBody>
      </p:sp>
      <p:sp>
        <p:nvSpPr>
          <p:cNvPr id="21" name="Google Shape;21;g121c70205be_2_638"/>
          <p:cNvSpPr txBox="1">
            <a:spLocks noGrp="1"/>
          </p:cNvSpPr>
          <p:nvPr>
            <p:ph type="subTitle" idx="1"/>
          </p:nvPr>
        </p:nvSpPr>
        <p:spPr>
          <a:xfrm>
            <a:off x="6778600" y="5233233"/>
            <a:ext cx="4627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22" name="Google Shape;22;g121c70205be_2_63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grpSp>
        <p:nvGrpSpPr>
          <p:cNvPr id="110" name="Google Shape;110;g121c70205be_2_734"/>
          <p:cNvGrpSpPr/>
          <p:nvPr/>
        </p:nvGrpSpPr>
        <p:grpSpPr>
          <a:xfrm>
            <a:off x="5875053" y="0"/>
            <a:ext cx="6316642" cy="6857248"/>
            <a:chOff x="4406400" y="0"/>
            <a:chExt cx="4737600" cy="5143065"/>
          </a:xfrm>
        </p:grpSpPr>
        <p:sp>
          <p:nvSpPr>
            <p:cNvPr id="111" name="Google Shape;111;g121c70205be_2_73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 name="Google Shape;112;g121c70205be_2_73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 name="Google Shape;113;g121c70205be_2_73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 name="Google Shape;114;g121c70205be_2_73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 name="Google Shape;115;g121c70205be_2_73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 name="Google Shape;116;g121c70205be_2_73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 name="Google Shape;117;g121c70205be_2_73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 name="Google Shape;118;g121c70205be_2_73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 name="Google Shape;119;g121c70205be_2_73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g121c70205be_2_73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 name="Google Shape;121;g121c70205be_2_73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 name="Google Shape;122;g121c70205be_2_73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 name="Google Shape;123;g121c70205be_2_73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 name="Google Shape;124;g121c70205be_2_7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 name="Google Shape;125;g121c70205be_2_73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 name="Google Shape;126;g121c70205be_2_73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7" name="Google Shape;127;g121c70205be_2_73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8" name="Google Shape;128;g121c70205be_2_73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9" name="Google Shape;129;g121c70205be_2_734"/>
          <p:cNvSpPr txBox="1">
            <a:spLocks noGrp="1"/>
          </p:cNvSpPr>
          <p:nvPr>
            <p:ph type="title" hasCustomPrompt="1"/>
          </p:nvPr>
        </p:nvSpPr>
        <p:spPr>
          <a:xfrm>
            <a:off x="1098467" y="1712900"/>
            <a:ext cx="6368100" cy="1734300"/>
          </a:xfrm>
          <a:prstGeom prst="rect">
            <a:avLst/>
          </a:prstGeom>
        </p:spPr>
        <p:txBody>
          <a:bodyPr spcFirstLastPara="1" wrap="square" lIns="121900" tIns="121900" rIns="121900" bIns="121900" anchor="t" anchorCtr="0">
            <a:norm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30" name="Google Shape;130;g121c70205be_2_734"/>
          <p:cNvSpPr txBox="1">
            <a:spLocks noGrp="1"/>
          </p:cNvSpPr>
          <p:nvPr>
            <p:ph type="body" idx="1"/>
          </p:nvPr>
        </p:nvSpPr>
        <p:spPr>
          <a:xfrm>
            <a:off x="1098467" y="3524166"/>
            <a:ext cx="6368100" cy="1625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131" name="Google Shape;131;g121c70205be_2_73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
        <p:nvSpPr>
          <p:cNvPr id="133" name="Google Shape;133;g121c70205be_2_75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grpSp>
        <p:nvGrpSpPr>
          <p:cNvPr id="24" name="Google Shape;24;g121c70205be_2_648"/>
          <p:cNvGrpSpPr/>
          <p:nvPr/>
        </p:nvGrpSpPr>
        <p:grpSpPr>
          <a:xfrm>
            <a:off x="5875053" y="0"/>
            <a:ext cx="6316642" cy="6857248"/>
            <a:chOff x="4406400" y="0"/>
            <a:chExt cx="4737600" cy="5143065"/>
          </a:xfrm>
        </p:grpSpPr>
        <p:sp>
          <p:nvSpPr>
            <p:cNvPr id="25" name="Google Shape;25;g121c70205be_2_648"/>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6" name="Google Shape;26;g121c70205be_2_64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g121c70205be_2_648"/>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 name="Google Shape;28;g121c70205be_2_64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 name="Google Shape;29;g121c70205be_2_648"/>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0" name="Google Shape;30;g121c70205be_2_648"/>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g121c70205be_2_648"/>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2" name="Google Shape;32;g121c70205be_2_64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3" name="Google Shape;33;g121c70205be_2_648"/>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4" name="Google Shape;34;g121c70205be_2_648"/>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5" name="Google Shape;35;g121c70205be_2_648"/>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6" name="Google Shape;36;g121c70205be_2_64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g121c70205be_2_648"/>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8" name="Google Shape;38;g121c70205be_2_64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g121c70205be_2_648"/>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0" name="Google Shape;40;g121c70205be_2_648"/>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1" name="Google Shape;41;g121c70205be_2_648"/>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2" name="Google Shape;42;g121c70205be_2_64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3" name="Google Shape;43;g121c70205be_2_648"/>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44" name="Google Shape;44;g121c70205be_2_64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grpSp>
        <p:nvGrpSpPr>
          <p:cNvPr id="46" name="Google Shape;46;g121c70205be_2_670"/>
          <p:cNvGrpSpPr/>
          <p:nvPr/>
        </p:nvGrpSpPr>
        <p:grpSpPr>
          <a:xfrm>
            <a:off x="0" y="507989"/>
            <a:ext cx="1383765" cy="1355016"/>
            <a:chOff x="0" y="381001"/>
            <a:chExt cx="1037850" cy="1016287"/>
          </a:xfrm>
        </p:grpSpPr>
        <p:sp>
          <p:nvSpPr>
            <p:cNvPr id="47" name="Google Shape;47;g121c70205be_2_67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g121c70205be_2_67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g121c70205be_2_670"/>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50" name="Google Shape;50;g121c70205be_2_670"/>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1" name="Google Shape;51;g121c70205be_2_67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2"/>
        <p:cNvGrpSpPr/>
        <p:nvPr/>
      </p:nvGrpSpPr>
      <p:grpSpPr>
        <a:xfrm>
          <a:off x="0" y="0"/>
          <a:ext cx="0" cy="0"/>
          <a:chOff x="0" y="0"/>
          <a:chExt cx="0" cy="0"/>
        </a:xfrm>
      </p:grpSpPr>
      <p:grpSp>
        <p:nvGrpSpPr>
          <p:cNvPr id="53" name="Google Shape;53;g121c70205be_2_677"/>
          <p:cNvGrpSpPr/>
          <p:nvPr/>
        </p:nvGrpSpPr>
        <p:grpSpPr>
          <a:xfrm>
            <a:off x="0" y="507989"/>
            <a:ext cx="1383765" cy="1355016"/>
            <a:chOff x="0" y="381001"/>
            <a:chExt cx="1037850" cy="1016287"/>
          </a:xfrm>
        </p:grpSpPr>
        <p:sp>
          <p:nvSpPr>
            <p:cNvPr id="54" name="Google Shape;54;g121c70205be_2_67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g121c70205be_2_67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g121c70205be_2_677"/>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57" name="Google Shape;57;g121c70205be_2_677"/>
          <p:cNvSpPr txBox="1">
            <a:spLocks noGrp="1"/>
          </p:cNvSpPr>
          <p:nvPr>
            <p:ph type="body" idx="1"/>
          </p:nvPr>
        </p:nvSpPr>
        <p:spPr>
          <a:xfrm>
            <a:off x="1730000"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8" name="Google Shape;58;g121c70205be_2_677"/>
          <p:cNvSpPr txBox="1">
            <a:spLocks noGrp="1"/>
          </p:cNvSpPr>
          <p:nvPr>
            <p:ph type="body" idx="2"/>
          </p:nvPr>
        </p:nvSpPr>
        <p:spPr>
          <a:xfrm>
            <a:off x="6577628" y="2090067"/>
            <a:ext cx="4537500" cy="38817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59" name="Google Shape;59;g121c70205be_2_67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grpSp>
        <p:nvGrpSpPr>
          <p:cNvPr id="61" name="Google Shape;61;g121c70205be_2_685"/>
          <p:cNvGrpSpPr/>
          <p:nvPr/>
        </p:nvGrpSpPr>
        <p:grpSpPr>
          <a:xfrm>
            <a:off x="0" y="507989"/>
            <a:ext cx="1383765" cy="1355016"/>
            <a:chOff x="0" y="381001"/>
            <a:chExt cx="1037850" cy="1016287"/>
          </a:xfrm>
        </p:grpSpPr>
        <p:sp>
          <p:nvSpPr>
            <p:cNvPr id="62" name="Google Shape;62;g121c70205be_2_6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 name="Google Shape;63;g121c70205be_2_68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4" name="Google Shape;64;g121c70205be_2_685"/>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5" name="Google Shape;65;g121c70205be_2_68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g121c70205be_2_691"/>
          <p:cNvGrpSpPr/>
          <p:nvPr/>
        </p:nvGrpSpPr>
        <p:grpSpPr>
          <a:xfrm>
            <a:off x="0" y="507989"/>
            <a:ext cx="1383765" cy="1355016"/>
            <a:chOff x="0" y="381001"/>
            <a:chExt cx="1037850" cy="1016287"/>
          </a:xfrm>
        </p:grpSpPr>
        <p:sp>
          <p:nvSpPr>
            <p:cNvPr id="68" name="Google Shape;68;g121c70205be_2_69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g121c70205be_2_69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g121c70205be_2_691"/>
          <p:cNvSpPr txBox="1">
            <a:spLocks noGrp="1"/>
          </p:cNvSpPr>
          <p:nvPr>
            <p:ph type="title"/>
          </p:nvPr>
        </p:nvSpPr>
        <p:spPr>
          <a:xfrm>
            <a:off x="1730000" y="525000"/>
            <a:ext cx="5065200" cy="19908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71" name="Google Shape;71;g121c70205be_2_691"/>
          <p:cNvSpPr txBox="1">
            <a:spLocks noGrp="1"/>
          </p:cNvSpPr>
          <p:nvPr>
            <p:ph type="body" idx="1"/>
          </p:nvPr>
        </p:nvSpPr>
        <p:spPr>
          <a:xfrm>
            <a:off x="1730000" y="2630067"/>
            <a:ext cx="5065200" cy="32211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72" name="Google Shape;72;g121c70205be_2_69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grpSp>
        <p:nvGrpSpPr>
          <p:cNvPr id="74" name="Google Shape;74;g121c70205be_2_698"/>
          <p:cNvGrpSpPr/>
          <p:nvPr/>
        </p:nvGrpSpPr>
        <p:grpSpPr>
          <a:xfrm>
            <a:off x="5875053" y="0"/>
            <a:ext cx="6316642" cy="6857829"/>
            <a:chOff x="4406400" y="0"/>
            <a:chExt cx="4737600" cy="5143500"/>
          </a:xfrm>
        </p:grpSpPr>
        <p:sp>
          <p:nvSpPr>
            <p:cNvPr id="75" name="Google Shape;75;g121c70205be_2_69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 name="Google Shape;76;g121c70205be_2_69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 name="Google Shape;77;g121c70205be_2_69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 name="Google Shape;78;g121c70205be_2_69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g121c70205be_2_69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g121c70205be_2_69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g121c70205be_2_69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g121c70205be_2_69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3" name="Google Shape;83;g121c70205be_2_69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g121c70205be_2_69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5" name="Google Shape;85;g121c70205be_2_69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6" name="Google Shape;86;g121c70205be_2_69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7" name="Google Shape;87;g121c70205be_2_69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 name="Google Shape;88;g121c70205be_2_69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 name="Google Shape;89;g121c70205be_2_69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 name="Google Shape;90;g121c70205be_2_69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 name="Google Shape;91;g121c70205be_2_69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 name="Google Shape;92;g121c70205be_2_69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 name="Google Shape;93;g121c70205be_2_698"/>
          <p:cNvSpPr txBox="1">
            <a:spLocks noGrp="1"/>
          </p:cNvSpPr>
          <p:nvPr>
            <p:ph type="title"/>
          </p:nvPr>
        </p:nvSpPr>
        <p:spPr>
          <a:xfrm>
            <a:off x="1098467" y="1155700"/>
            <a:ext cx="6116100" cy="4694700"/>
          </a:xfrm>
          <a:prstGeom prst="rect">
            <a:avLst/>
          </a:prstGeom>
        </p:spPr>
        <p:txBody>
          <a:bodyPr spcFirstLastPara="1" wrap="square" lIns="121900" tIns="121900" rIns="121900" bIns="121900" anchor="ctr"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94" name="Google Shape;94;g121c70205be_2_69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grpSp>
        <p:nvGrpSpPr>
          <p:cNvPr id="96" name="Google Shape;96;g121c70205be_2_720"/>
          <p:cNvGrpSpPr/>
          <p:nvPr/>
        </p:nvGrpSpPr>
        <p:grpSpPr>
          <a:xfrm>
            <a:off x="0" y="507989"/>
            <a:ext cx="1383765" cy="1355016"/>
            <a:chOff x="0" y="381001"/>
            <a:chExt cx="1037850" cy="1016287"/>
          </a:xfrm>
        </p:grpSpPr>
        <p:sp>
          <p:nvSpPr>
            <p:cNvPr id="97" name="Google Shape;97;g121c70205be_2_7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 name="Google Shape;98;g121c70205be_2_72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9" name="Google Shape;99;g121c70205be_2_720"/>
          <p:cNvSpPr txBox="1">
            <a:spLocks noGrp="1"/>
          </p:cNvSpPr>
          <p:nvPr>
            <p:ph type="title"/>
          </p:nvPr>
        </p:nvSpPr>
        <p:spPr>
          <a:xfrm>
            <a:off x="1730000" y="2211100"/>
            <a:ext cx="4048500" cy="2335500"/>
          </a:xfrm>
          <a:prstGeom prst="rect">
            <a:avLst/>
          </a:prstGeom>
        </p:spPr>
        <p:txBody>
          <a:bodyPr spcFirstLastPara="1" wrap="square" lIns="121900" tIns="121900" rIns="121900" bIns="121900" anchor="t"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100" name="Google Shape;100;g121c70205be_2_720"/>
          <p:cNvSpPr txBox="1">
            <a:spLocks noGrp="1"/>
          </p:cNvSpPr>
          <p:nvPr>
            <p:ph type="subTitle" idx="1"/>
          </p:nvPr>
        </p:nvSpPr>
        <p:spPr>
          <a:xfrm>
            <a:off x="1730000" y="4717333"/>
            <a:ext cx="4048500" cy="674700"/>
          </a:xfrm>
          <a:prstGeom prst="rect">
            <a:avLst/>
          </a:prstGeom>
        </p:spPr>
        <p:txBody>
          <a:bodyPr spcFirstLastPara="1" wrap="square" lIns="121900" tIns="121900" rIns="121900" bIns="121900" anchor="t" anchorCtr="0">
            <a:norm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101" name="Google Shape;101;g121c70205be_2_720"/>
          <p:cNvSpPr txBox="1">
            <a:spLocks noGrp="1"/>
          </p:cNvSpPr>
          <p:nvPr>
            <p:ph type="body" idx="2"/>
          </p:nvPr>
        </p:nvSpPr>
        <p:spPr>
          <a:xfrm>
            <a:off x="6197600" y="2262133"/>
            <a:ext cx="4902300" cy="3129900"/>
          </a:xfrm>
          <a:prstGeom prst="rect">
            <a:avLst/>
          </a:prstGeom>
        </p:spPr>
        <p:txBody>
          <a:bodyPr spcFirstLastPara="1" wrap="square" lIns="121900" tIns="121900" rIns="121900" bIns="121900" anchor="t" anchorCtr="0">
            <a:normAutofit/>
          </a:bodyPr>
          <a:lstStyle>
            <a:lvl1pPr marL="457200" lvl="0" indent="-336550">
              <a:spcBef>
                <a:spcPts val="0"/>
              </a:spcBef>
              <a:spcAft>
                <a:spcPts val="0"/>
              </a:spcAft>
              <a:buSzPts val="1700"/>
              <a:buChar char="●"/>
              <a:defRPr/>
            </a:lvl1pPr>
            <a:lvl2pPr marL="914400" lvl="1" indent="-323850">
              <a:spcBef>
                <a:spcPts val="0"/>
              </a:spcBef>
              <a:spcAft>
                <a:spcPts val="0"/>
              </a:spcAft>
              <a:buSzPts val="1500"/>
              <a:buChar char="○"/>
              <a:defRPr/>
            </a:lvl2pPr>
            <a:lvl3pPr marL="1371600" lvl="2" indent="-323850">
              <a:spcBef>
                <a:spcPts val="0"/>
              </a:spcBef>
              <a:spcAft>
                <a:spcPts val="0"/>
              </a:spcAft>
              <a:buSzPts val="1500"/>
              <a:buChar char="■"/>
              <a:defRPr/>
            </a:lvl3pPr>
            <a:lvl4pPr marL="1828800" lvl="3" indent="-323850">
              <a:spcBef>
                <a:spcPts val="0"/>
              </a:spcBef>
              <a:spcAft>
                <a:spcPts val="0"/>
              </a:spcAft>
              <a:buSzPts val="1500"/>
              <a:buChar char="●"/>
              <a:defRPr/>
            </a:lvl4pPr>
            <a:lvl5pPr marL="2286000" lvl="4" indent="-323850">
              <a:spcBef>
                <a:spcPts val="0"/>
              </a:spcBef>
              <a:spcAft>
                <a:spcPts val="0"/>
              </a:spcAft>
              <a:buSzPts val="1500"/>
              <a:buChar char="○"/>
              <a:defRPr/>
            </a:lvl5pPr>
            <a:lvl6pPr marL="2743200" lvl="5" indent="-323850">
              <a:spcBef>
                <a:spcPts val="0"/>
              </a:spcBef>
              <a:spcAft>
                <a:spcPts val="0"/>
              </a:spcAft>
              <a:buSzPts val="1500"/>
              <a:buChar char="■"/>
              <a:defRPr/>
            </a:lvl6pPr>
            <a:lvl7pPr marL="3200400" lvl="6" indent="-323850">
              <a:spcBef>
                <a:spcPts val="0"/>
              </a:spcBef>
              <a:spcAft>
                <a:spcPts val="0"/>
              </a:spcAft>
              <a:buSzPts val="1500"/>
              <a:buChar char="●"/>
              <a:defRPr/>
            </a:lvl7pPr>
            <a:lvl8pPr marL="3657600" lvl="7" indent="-323850">
              <a:spcBef>
                <a:spcPts val="0"/>
              </a:spcBef>
              <a:spcAft>
                <a:spcPts val="0"/>
              </a:spcAft>
              <a:buSzPts val="1500"/>
              <a:buChar char="○"/>
              <a:defRPr/>
            </a:lvl8pPr>
            <a:lvl9pPr marL="4114800" lvl="8" indent="-323850">
              <a:spcBef>
                <a:spcPts val="0"/>
              </a:spcBef>
              <a:spcAft>
                <a:spcPts val="0"/>
              </a:spcAft>
              <a:buSzPts val="1500"/>
              <a:buChar char="■"/>
              <a:defRPr/>
            </a:lvl9pPr>
          </a:lstStyle>
          <a:p>
            <a:endParaRPr/>
          </a:p>
        </p:txBody>
      </p:sp>
      <p:sp>
        <p:nvSpPr>
          <p:cNvPr id="102" name="Google Shape;102;g121c70205be_2_72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grpSp>
        <p:nvGrpSpPr>
          <p:cNvPr id="104" name="Google Shape;104;g121c70205be_2_728"/>
          <p:cNvGrpSpPr/>
          <p:nvPr/>
        </p:nvGrpSpPr>
        <p:grpSpPr>
          <a:xfrm>
            <a:off x="0" y="5504636"/>
            <a:ext cx="931877" cy="912853"/>
            <a:chOff x="0" y="3785672"/>
            <a:chExt cx="698925" cy="684657"/>
          </a:xfrm>
        </p:grpSpPr>
        <p:sp>
          <p:nvSpPr>
            <p:cNvPr id="105" name="Google Shape;105;g121c70205be_2_728"/>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 name="Google Shape;106;g121c70205be_2_728"/>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 name="Google Shape;107;g121c70205be_2_728"/>
          <p:cNvSpPr txBox="1">
            <a:spLocks noGrp="1"/>
          </p:cNvSpPr>
          <p:nvPr>
            <p:ph type="body" idx="1"/>
          </p:nvPr>
        </p:nvSpPr>
        <p:spPr>
          <a:xfrm>
            <a:off x="1083633" y="5740500"/>
            <a:ext cx="9248100" cy="6984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1700"/>
              <a:buNone/>
              <a:defRPr/>
            </a:lvl1pPr>
          </a:lstStyle>
          <a:p>
            <a:endParaRPr/>
          </a:p>
        </p:txBody>
      </p:sp>
      <p:sp>
        <p:nvSpPr>
          <p:cNvPr id="108" name="Google Shape;108;g121c70205be_2_72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9"/>
        <p:cNvGrpSpPr/>
        <p:nvPr/>
      </p:nvGrpSpPr>
      <p:grpSpPr>
        <a:xfrm>
          <a:off x="0" y="0"/>
          <a:ext cx="0" cy="0"/>
          <a:chOff x="0" y="0"/>
          <a:chExt cx="0" cy="0"/>
        </a:xfrm>
      </p:grpSpPr>
      <p:sp>
        <p:nvSpPr>
          <p:cNvPr id="10" name="Google Shape;10;g121c70205be_2_634"/>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a:endParaRPr/>
          </a:p>
        </p:txBody>
      </p:sp>
      <p:sp>
        <p:nvSpPr>
          <p:cNvPr id="11" name="Google Shape;11;g121c70205be_2_634"/>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3655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marL="914400" lvl="1"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2pPr>
            <a:lvl3pPr marL="1371600" lvl="2"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3pPr>
            <a:lvl4pPr marL="1828800" lvl="3"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4pPr>
            <a:lvl5pPr marL="2286000" lvl="4"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5pPr>
            <a:lvl6pPr marL="2743200" lvl="5"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6pPr>
            <a:lvl7pPr marL="3200400" lvl="6"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7pPr>
            <a:lvl8pPr marL="3657600" lvl="7"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8pPr>
            <a:lvl9pPr marL="4114800" lvl="8" indent="-323850">
              <a:lnSpc>
                <a:spcPct val="115000"/>
              </a:lnSpc>
              <a:spcBef>
                <a:spcPts val="0"/>
              </a:spcBef>
              <a:spcAft>
                <a:spcPts val="0"/>
              </a:spcAft>
              <a:buClr>
                <a:schemeClr val="lt1"/>
              </a:buClr>
              <a:buSzPts val="1500"/>
              <a:buFont typeface="Lato"/>
              <a:buChar char="■"/>
              <a:defRPr sz="1500">
                <a:solidFill>
                  <a:schemeClr val="lt1"/>
                </a:solidFill>
                <a:latin typeface="Lato"/>
                <a:ea typeface="Lato"/>
                <a:cs typeface="Lato"/>
                <a:sym typeface="Lato"/>
              </a:defRPr>
            </a:lvl9pPr>
          </a:lstStyle>
          <a:p>
            <a:endParaRPr/>
          </a:p>
        </p:txBody>
      </p:sp>
      <p:sp>
        <p:nvSpPr>
          <p:cNvPr id="12" name="Google Shape;12;g121c70205be_2_634"/>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lt1"/>
                </a:solidFill>
                <a:latin typeface="Lato"/>
                <a:ea typeface="Lato"/>
                <a:cs typeface="Lato"/>
                <a:sym typeface="Lato"/>
              </a:defRPr>
            </a:lvl1pPr>
            <a:lvl2pPr lvl="1" algn="r">
              <a:buNone/>
              <a:defRPr sz="1300">
                <a:solidFill>
                  <a:schemeClr val="lt1"/>
                </a:solidFill>
                <a:latin typeface="Lato"/>
                <a:ea typeface="Lato"/>
                <a:cs typeface="Lato"/>
                <a:sym typeface="Lato"/>
              </a:defRPr>
            </a:lvl2pPr>
            <a:lvl3pPr lvl="2" algn="r">
              <a:buNone/>
              <a:defRPr sz="1300">
                <a:solidFill>
                  <a:schemeClr val="lt1"/>
                </a:solidFill>
                <a:latin typeface="Lato"/>
                <a:ea typeface="Lato"/>
                <a:cs typeface="Lato"/>
                <a:sym typeface="Lato"/>
              </a:defRPr>
            </a:lvl3pPr>
            <a:lvl4pPr lvl="3" algn="r">
              <a:buNone/>
              <a:defRPr sz="1300">
                <a:solidFill>
                  <a:schemeClr val="lt1"/>
                </a:solidFill>
                <a:latin typeface="Lato"/>
                <a:ea typeface="Lato"/>
                <a:cs typeface="Lato"/>
                <a:sym typeface="Lato"/>
              </a:defRPr>
            </a:lvl4pPr>
            <a:lvl5pPr lvl="4" algn="r">
              <a:buNone/>
              <a:defRPr sz="1300">
                <a:solidFill>
                  <a:schemeClr val="lt1"/>
                </a:solidFill>
                <a:latin typeface="Lato"/>
                <a:ea typeface="Lato"/>
                <a:cs typeface="Lato"/>
                <a:sym typeface="Lato"/>
              </a:defRPr>
            </a:lvl5pPr>
            <a:lvl6pPr lvl="5" algn="r">
              <a:buNone/>
              <a:defRPr sz="1300">
                <a:solidFill>
                  <a:schemeClr val="lt1"/>
                </a:solidFill>
                <a:latin typeface="Lato"/>
                <a:ea typeface="Lato"/>
                <a:cs typeface="Lato"/>
                <a:sym typeface="Lato"/>
              </a:defRPr>
            </a:lvl6pPr>
            <a:lvl7pPr lvl="6" algn="r">
              <a:buNone/>
              <a:defRPr sz="1300">
                <a:solidFill>
                  <a:schemeClr val="lt1"/>
                </a:solidFill>
                <a:latin typeface="Lato"/>
                <a:ea typeface="Lato"/>
                <a:cs typeface="Lato"/>
                <a:sym typeface="Lato"/>
              </a:defRPr>
            </a:lvl7pPr>
            <a:lvl8pPr lvl="7" algn="r">
              <a:buNone/>
              <a:defRPr sz="1300">
                <a:solidFill>
                  <a:schemeClr val="lt1"/>
                </a:solidFill>
                <a:latin typeface="Lato"/>
                <a:ea typeface="Lato"/>
                <a:cs typeface="Lato"/>
                <a:sym typeface="Lato"/>
              </a:defRPr>
            </a:lvl8pPr>
            <a:lvl9pPr lvl="8" algn="r">
              <a:buNone/>
              <a:defRPr sz="13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collegescorecard.ed.gov/data/"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121c70205be_2_0"/>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The Variables to Success</a:t>
            </a:r>
            <a:endParaRPr/>
          </a:p>
        </p:txBody>
      </p:sp>
      <p:sp>
        <p:nvSpPr>
          <p:cNvPr id="140" name="Google Shape;140;g121c70205be_2_0"/>
          <p:cNvSpPr txBox="1">
            <a:spLocks noGrp="1"/>
          </p:cNvSpPr>
          <p:nvPr>
            <p:ph type="subTitle" idx="1"/>
          </p:nvPr>
        </p:nvSpPr>
        <p:spPr>
          <a:xfrm>
            <a:off x="6778600" y="5233222"/>
            <a:ext cx="4739700" cy="885000"/>
          </a:xfrm>
          <a:prstGeom prst="rect">
            <a:avLst/>
          </a:prstGeom>
        </p:spPr>
        <p:txBody>
          <a:bodyPr spcFirstLastPara="1" wrap="square" lIns="121900" tIns="121900" rIns="121900" bIns="121900" anchor="t" anchorCtr="0">
            <a:normAutofit fontScale="25000" lnSpcReduction="20000"/>
          </a:bodyPr>
          <a:lstStyle/>
          <a:p>
            <a:pPr marL="0" lvl="0" indent="0" algn="l" rtl="0">
              <a:lnSpc>
                <a:spcPct val="150000"/>
              </a:lnSpc>
              <a:spcBef>
                <a:spcPts val="0"/>
              </a:spcBef>
              <a:spcAft>
                <a:spcPts val="0"/>
              </a:spcAft>
              <a:buNone/>
            </a:pPr>
            <a:r>
              <a:rPr lang="en-US" sz="4800">
                <a:latin typeface="Times New Roman"/>
                <a:ea typeface="Times New Roman"/>
                <a:cs typeface="Times New Roman"/>
                <a:sym typeface="Times New Roman"/>
              </a:rPr>
              <a:t>Che Guan, Judge Hiciano, Nicholas Lee, Tatianna Martinez</a:t>
            </a:r>
            <a:endParaRPr sz="4800">
              <a:latin typeface="Times New Roman"/>
              <a:ea typeface="Times New Roman"/>
              <a:cs typeface="Times New Roman"/>
              <a:sym typeface="Times New Roman"/>
            </a:endParaRPr>
          </a:p>
          <a:p>
            <a:pPr marL="0" lvl="0" indent="0" algn="l" rtl="0">
              <a:spcBef>
                <a:spcPts val="0"/>
              </a:spcBef>
              <a:spcAft>
                <a:spcPts val="0"/>
              </a:spcAft>
              <a:buNone/>
            </a:pPr>
            <a:r>
              <a:rPr lang="en-US" sz="4000" i="1">
                <a:latin typeface="Times New Roman"/>
                <a:ea typeface="Times New Roman"/>
                <a:cs typeface="Times New Roman"/>
                <a:sym typeface="Times New Roman"/>
              </a:rPr>
              <a:t>School of Information, University of California Berkeley</a:t>
            </a:r>
            <a:endParaRPr sz="4000" i="1">
              <a:latin typeface="Times New Roman"/>
              <a:ea typeface="Times New Roman"/>
              <a:cs typeface="Times New Roman"/>
              <a:sym typeface="Times New Roman"/>
            </a:endParaRPr>
          </a:p>
          <a:p>
            <a:pPr marL="0" lvl="0" indent="0" algn="l" rtl="0">
              <a:spcBef>
                <a:spcPts val="0"/>
              </a:spcBef>
              <a:spcAft>
                <a:spcPts val="0"/>
              </a:spcAft>
              <a:buNone/>
            </a:pPr>
            <a:r>
              <a:rPr lang="en-US" sz="4000" i="1">
                <a:latin typeface="Times New Roman"/>
                <a:ea typeface="Times New Roman"/>
                <a:cs typeface="Times New Roman"/>
                <a:sym typeface="Times New Roman"/>
              </a:rPr>
              <a:t>W200, Introduction to Data Science Programming</a:t>
            </a:r>
            <a:endParaRPr sz="4000" i="1">
              <a:latin typeface="Times New Roman"/>
              <a:ea typeface="Times New Roman"/>
              <a:cs typeface="Times New Roman"/>
              <a:sym typeface="Times New Roman"/>
            </a:endParaRPr>
          </a:p>
          <a:p>
            <a:pPr marL="0" lvl="0" indent="0" algn="l" rtl="0">
              <a:spcBef>
                <a:spcPts val="0"/>
              </a:spcBef>
              <a:spcAft>
                <a:spcPts val="0"/>
              </a:spcAft>
              <a:buClr>
                <a:schemeClr val="dk1"/>
              </a:buClr>
              <a:buSzPct val="27500"/>
              <a:buFont typeface="Arial"/>
              <a:buNone/>
            </a:pPr>
            <a:r>
              <a:rPr lang="en-US" sz="4000" i="1">
                <a:latin typeface="Times New Roman"/>
                <a:ea typeface="Times New Roman"/>
                <a:cs typeface="Times New Roman"/>
                <a:sym typeface="Times New Roman"/>
              </a:rPr>
              <a:t>Thursday 630pm, Spring 2022</a:t>
            </a:r>
            <a:r>
              <a:rPr lang="en-US" sz="1000" i="1">
                <a:solidFill>
                  <a:schemeClr val="dk1"/>
                </a:solidFill>
                <a:latin typeface="Times New Roman"/>
                <a:ea typeface="Times New Roman"/>
                <a:cs typeface="Times New Roman"/>
                <a:sym typeface="Times New Roman"/>
              </a:rPr>
              <a:t>, Tracy Hu</a:t>
            </a:r>
            <a:r>
              <a:rPr lang="en-US" sz="1000">
                <a:solidFill>
                  <a:schemeClr val="dk1"/>
                </a:solidFill>
                <a:latin typeface="Times New Roman"/>
                <a:ea typeface="Times New Roman"/>
                <a:cs typeface="Times New Roman"/>
                <a:sym typeface="Times New Roman"/>
              </a:rPr>
              <a:t>ang</a:t>
            </a:r>
            <a:endParaRPr sz="1000">
              <a:solidFill>
                <a:schemeClr val="lt1"/>
              </a:solidFill>
              <a:latin typeface="Times New Roman"/>
              <a:ea typeface="Times New Roman"/>
              <a:cs typeface="Times New Roman"/>
              <a:sym typeface="Times New Roman"/>
            </a:endParaRPr>
          </a:p>
        </p:txBody>
      </p:sp>
      <p:pic>
        <p:nvPicPr>
          <p:cNvPr id="141" name="Google Shape;141;g121c70205be_2_0"/>
          <p:cNvPicPr preferRelativeResize="0"/>
          <p:nvPr/>
        </p:nvPicPr>
        <p:blipFill>
          <a:blip r:embed="rId3">
            <a:alphaModFix/>
          </a:blip>
          <a:stretch>
            <a:fillRect/>
          </a:stretch>
        </p:blipFill>
        <p:spPr>
          <a:xfrm>
            <a:off x="7870750" y="3253350"/>
            <a:ext cx="2387625" cy="1704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11b18ce0ad4_0_2"/>
          <p:cNvSpPr txBox="1"/>
          <p:nvPr/>
        </p:nvSpPr>
        <p:spPr>
          <a:xfrm>
            <a:off x="137850" y="137825"/>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pic>
        <p:nvPicPr>
          <p:cNvPr id="219" name="Google Shape;219;g11b18ce0ad4_0_2"/>
          <p:cNvPicPr preferRelativeResize="0"/>
          <p:nvPr/>
        </p:nvPicPr>
        <p:blipFill rotWithShape="1">
          <a:blip r:embed="rId3">
            <a:alphaModFix/>
          </a:blip>
          <a:srcRect t="4634"/>
          <a:stretch/>
        </p:blipFill>
        <p:spPr>
          <a:xfrm>
            <a:off x="0" y="0"/>
            <a:ext cx="12192000" cy="6858001"/>
          </a:xfrm>
          <a:prstGeom prst="rect">
            <a:avLst/>
          </a:prstGeom>
          <a:noFill/>
          <a:ln>
            <a:noFill/>
          </a:ln>
        </p:spPr>
      </p:pic>
      <p:sp>
        <p:nvSpPr>
          <p:cNvPr id="220" name="Google Shape;220;g11b18ce0ad4_0_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solidFill>
                  <a:schemeClr val="dk1"/>
                </a:solidFill>
              </a:rPr>
              <a:t>10</a:t>
            </a:fld>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226" name="Google Shape;226;g11b18ce0ad4_0_41"/>
          <p:cNvPicPr preferRelativeResize="0"/>
          <p:nvPr/>
        </p:nvPicPr>
        <p:blipFill>
          <a:blip r:embed="rId3">
            <a:alphaModFix/>
          </a:blip>
          <a:stretch>
            <a:fillRect/>
          </a:stretch>
        </p:blipFill>
        <p:spPr>
          <a:xfrm>
            <a:off x="0" y="2638675"/>
            <a:ext cx="12192000" cy="3765675"/>
          </a:xfrm>
          <a:prstGeom prst="rect">
            <a:avLst/>
          </a:prstGeom>
          <a:noFill/>
          <a:ln>
            <a:noFill/>
          </a:ln>
        </p:spPr>
      </p:pic>
      <p:sp>
        <p:nvSpPr>
          <p:cNvPr id="227" name="Google Shape;227;g11b18ce0ad4_0_41"/>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228" name="Google Shape;228;g11b18ce0ad4_0_41"/>
          <p:cNvSpPr txBox="1"/>
          <p:nvPr/>
        </p:nvSpPr>
        <p:spPr>
          <a:xfrm>
            <a:off x="0" y="1015763"/>
            <a:ext cx="100353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lt1"/>
                </a:solidFill>
                <a:latin typeface="Lato"/>
                <a:ea typeface="Lato"/>
                <a:cs typeface="Lato"/>
                <a:sym typeface="Lato"/>
              </a:rPr>
              <a:t>Top 5 degree programs by the median of students enrolled compared to total student body are: </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PCIP52 - Percentage of degrees awarded in Business, Management, Marketing, And Related Support Services.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PCIP51 - Percentage of degrees awarded in Health Professions And Related Programs.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PCIP50 - Percentage of degrees awarded in Visual And Performing Arts.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PCIP42 - Percentage of degrees awarded in Psychology.</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PCIP26 - Percentage of degrees awarded in Biological And Biomedical Sciences.</a:t>
            </a:r>
            <a:endParaRPr>
              <a:solidFill>
                <a:schemeClr val="lt1"/>
              </a:solidFill>
              <a:latin typeface="Lato"/>
              <a:ea typeface="Lato"/>
              <a:cs typeface="Lato"/>
              <a:sym typeface="Lato"/>
            </a:endParaRPr>
          </a:p>
        </p:txBody>
      </p:sp>
      <p:sp>
        <p:nvSpPr>
          <p:cNvPr id="229" name="Google Shape;229;g11b18ce0ad4_0_4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g11b18ce0ad4_0_47"/>
          <p:cNvPicPr preferRelativeResize="0"/>
          <p:nvPr/>
        </p:nvPicPr>
        <p:blipFill>
          <a:blip r:embed="rId3">
            <a:alphaModFix/>
          </a:blip>
          <a:stretch>
            <a:fillRect/>
          </a:stretch>
        </p:blipFill>
        <p:spPr>
          <a:xfrm>
            <a:off x="0" y="1705125"/>
            <a:ext cx="12192002" cy="5152875"/>
          </a:xfrm>
          <a:prstGeom prst="rect">
            <a:avLst/>
          </a:prstGeom>
          <a:noFill/>
          <a:ln>
            <a:noFill/>
          </a:ln>
        </p:spPr>
      </p:pic>
      <p:sp>
        <p:nvSpPr>
          <p:cNvPr id="236" name="Google Shape;236;g11b18ce0ad4_0_47"/>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237" name="Google Shape;237;g11b18ce0ad4_0_47"/>
          <p:cNvSpPr txBox="1"/>
          <p:nvPr/>
        </p:nvSpPr>
        <p:spPr>
          <a:xfrm>
            <a:off x="758875" y="908775"/>
            <a:ext cx="113082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a:solidFill>
                  <a:schemeClr val="lt1"/>
                </a:solidFill>
                <a:latin typeface="Lato"/>
                <a:ea typeface="Lato"/>
                <a:cs typeface="Lato"/>
                <a:sym typeface="Lato"/>
              </a:rPr>
              <a:t>Correlation of top 5 Programs and Median Earning</a:t>
            </a:r>
            <a:endParaRPr sz="2400">
              <a:solidFill>
                <a:schemeClr val="lt1"/>
              </a:solidFill>
              <a:latin typeface="Lato"/>
              <a:ea typeface="Lato"/>
              <a:cs typeface="Lato"/>
              <a:sym typeface="Lato"/>
            </a:endParaRPr>
          </a:p>
        </p:txBody>
      </p:sp>
      <p:sp>
        <p:nvSpPr>
          <p:cNvPr id="238" name="Google Shape;238;g11b18ce0ad4_0_47"/>
          <p:cNvSpPr txBox="1"/>
          <p:nvPr/>
        </p:nvSpPr>
        <p:spPr>
          <a:xfrm>
            <a:off x="5236625" y="1705125"/>
            <a:ext cx="5642100" cy="1262100"/>
          </a:xfrm>
          <a:prstGeom prst="rect">
            <a:avLst/>
          </a:prstGeom>
          <a:noFill/>
          <a:ln>
            <a:noFill/>
          </a:ln>
        </p:spPr>
        <p:txBody>
          <a:bodyPr spcFirstLastPara="1" wrap="square" lIns="91425" tIns="91425" rIns="91425" bIns="91425" anchor="t" anchorCtr="0">
            <a:spAutoFit/>
          </a:bodyPr>
          <a:lstStyle/>
          <a:p>
            <a:pPr marL="457200" lvl="0" indent="-292100" algn="l" rtl="0">
              <a:spcBef>
                <a:spcPts val="0"/>
              </a:spcBef>
              <a:spcAft>
                <a:spcPts val="0"/>
              </a:spcAft>
              <a:buClr>
                <a:schemeClr val="dk1"/>
              </a:buClr>
              <a:buSzPts val="1000"/>
              <a:buFont typeface="Lato"/>
              <a:buAutoNum type="arabicPeriod"/>
            </a:pPr>
            <a:r>
              <a:rPr lang="en-US" sz="1000">
                <a:solidFill>
                  <a:schemeClr val="dk1"/>
                </a:solidFill>
                <a:latin typeface="Lato"/>
                <a:ea typeface="Lato"/>
                <a:cs typeface="Lato"/>
                <a:sym typeface="Lato"/>
              </a:rPr>
              <a:t>PCIP52 - Percentage of degrees awarded in Business, Management, Marketing, And Related Support Services.</a:t>
            </a:r>
            <a:endParaRPr sz="1000">
              <a:solidFill>
                <a:schemeClr val="dk1"/>
              </a:solidFill>
              <a:latin typeface="Lato"/>
              <a:ea typeface="Lato"/>
              <a:cs typeface="Lato"/>
              <a:sym typeface="Lato"/>
            </a:endParaRPr>
          </a:p>
          <a:p>
            <a:pPr marL="457200" lvl="0" indent="-292100" algn="l" rtl="0">
              <a:spcBef>
                <a:spcPts val="0"/>
              </a:spcBef>
              <a:spcAft>
                <a:spcPts val="0"/>
              </a:spcAft>
              <a:buClr>
                <a:schemeClr val="dk1"/>
              </a:buClr>
              <a:buSzPts val="1000"/>
              <a:buFont typeface="Lato"/>
              <a:buAutoNum type="arabicPeriod"/>
            </a:pPr>
            <a:r>
              <a:rPr lang="en-US" sz="1000">
                <a:solidFill>
                  <a:schemeClr val="dk1"/>
                </a:solidFill>
                <a:latin typeface="Lato"/>
                <a:ea typeface="Lato"/>
                <a:cs typeface="Lato"/>
                <a:sym typeface="Lato"/>
              </a:rPr>
              <a:t>PCIP51 - Percentage of degrees awarded in Health Professions And Related Programs.</a:t>
            </a:r>
            <a:endParaRPr sz="1000">
              <a:solidFill>
                <a:schemeClr val="dk1"/>
              </a:solidFill>
              <a:latin typeface="Lato"/>
              <a:ea typeface="Lato"/>
              <a:cs typeface="Lato"/>
              <a:sym typeface="Lato"/>
            </a:endParaRPr>
          </a:p>
          <a:p>
            <a:pPr marL="457200" lvl="0" indent="-292100" algn="l" rtl="0">
              <a:spcBef>
                <a:spcPts val="0"/>
              </a:spcBef>
              <a:spcAft>
                <a:spcPts val="0"/>
              </a:spcAft>
              <a:buClr>
                <a:schemeClr val="dk1"/>
              </a:buClr>
              <a:buSzPts val="1000"/>
              <a:buFont typeface="Lato"/>
              <a:buAutoNum type="arabicPeriod"/>
            </a:pPr>
            <a:r>
              <a:rPr lang="en-US" sz="1000">
                <a:solidFill>
                  <a:schemeClr val="dk1"/>
                </a:solidFill>
                <a:latin typeface="Lato"/>
                <a:ea typeface="Lato"/>
                <a:cs typeface="Lato"/>
                <a:sym typeface="Lato"/>
              </a:rPr>
              <a:t>PCIP50 - Percentage of degrees awarded in Visual And Performing Arts.</a:t>
            </a:r>
            <a:endParaRPr sz="1000">
              <a:solidFill>
                <a:schemeClr val="dk1"/>
              </a:solidFill>
              <a:latin typeface="Lato"/>
              <a:ea typeface="Lato"/>
              <a:cs typeface="Lato"/>
              <a:sym typeface="Lato"/>
            </a:endParaRPr>
          </a:p>
          <a:p>
            <a:pPr marL="457200" lvl="0" indent="-292100" algn="l" rtl="0">
              <a:spcBef>
                <a:spcPts val="0"/>
              </a:spcBef>
              <a:spcAft>
                <a:spcPts val="0"/>
              </a:spcAft>
              <a:buClr>
                <a:schemeClr val="dk1"/>
              </a:buClr>
              <a:buSzPts val="1000"/>
              <a:buFont typeface="Lato"/>
              <a:buAutoNum type="arabicPeriod"/>
            </a:pPr>
            <a:r>
              <a:rPr lang="en-US" sz="1000">
                <a:solidFill>
                  <a:schemeClr val="dk1"/>
                </a:solidFill>
                <a:latin typeface="Lato"/>
                <a:ea typeface="Lato"/>
                <a:cs typeface="Lato"/>
                <a:sym typeface="Lato"/>
              </a:rPr>
              <a:t>PCIP42 - Percentage of degrees awarded in Psychology.</a:t>
            </a:r>
            <a:endParaRPr sz="1000">
              <a:solidFill>
                <a:schemeClr val="dk1"/>
              </a:solidFill>
              <a:latin typeface="Lato"/>
              <a:ea typeface="Lato"/>
              <a:cs typeface="Lato"/>
              <a:sym typeface="Lato"/>
            </a:endParaRPr>
          </a:p>
          <a:p>
            <a:pPr marL="457200" lvl="0" indent="-292100" algn="l" rtl="0">
              <a:spcBef>
                <a:spcPts val="0"/>
              </a:spcBef>
              <a:spcAft>
                <a:spcPts val="0"/>
              </a:spcAft>
              <a:buClr>
                <a:schemeClr val="dk1"/>
              </a:buClr>
              <a:buSzPts val="1000"/>
              <a:buFont typeface="Lato"/>
              <a:buAutoNum type="arabicPeriod"/>
            </a:pPr>
            <a:r>
              <a:rPr lang="en-US" sz="1000">
                <a:solidFill>
                  <a:schemeClr val="dk1"/>
                </a:solidFill>
                <a:latin typeface="Lato"/>
                <a:ea typeface="Lato"/>
                <a:cs typeface="Lato"/>
                <a:sym typeface="Lato"/>
              </a:rPr>
              <a:t>PCIP26 - Percentage of degrees awarded in Biological And Biomedical Sciences.</a:t>
            </a:r>
            <a:endParaRPr sz="1000">
              <a:solidFill>
                <a:schemeClr val="dk1"/>
              </a:solidFill>
              <a:latin typeface="Lato"/>
              <a:ea typeface="Lato"/>
              <a:cs typeface="Lato"/>
              <a:sym typeface="Lato"/>
            </a:endParaRPr>
          </a:p>
          <a:p>
            <a:pPr marL="457200" lvl="0" indent="-292100" algn="l" rtl="0">
              <a:spcBef>
                <a:spcPts val="0"/>
              </a:spcBef>
              <a:spcAft>
                <a:spcPts val="0"/>
              </a:spcAft>
              <a:buClr>
                <a:schemeClr val="dk1"/>
              </a:buClr>
              <a:buSzPts val="1000"/>
              <a:buFont typeface="Lato"/>
              <a:buAutoNum type="arabicPeriod"/>
            </a:pPr>
            <a:r>
              <a:rPr lang="en-US" sz="900">
                <a:solidFill>
                  <a:schemeClr val="dk1"/>
                </a:solidFill>
                <a:latin typeface="Lato"/>
                <a:ea typeface="Lato"/>
                <a:cs typeface="Lato"/>
                <a:sym typeface="Lato"/>
              </a:rPr>
              <a:t>MD_EARN_WNE_P10 - Median earnings of students working and not enrolled 10 years after entry</a:t>
            </a:r>
            <a:endParaRPr sz="1000">
              <a:solidFill>
                <a:schemeClr val="dk1"/>
              </a:solidFill>
              <a:latin typeface="Lato"/>
              <a:ea typeface="Lato"/>
              <a:cs typeface="Lato"/>
              <a:sym typeface="Lato"/>
            </a:endParaRPr>
          </a:p>
        </p:txBody>
      </p:sp>
      <p:sp>
        <p:nvSpPr>
          <p:cNvPr id="239" name="Google Shape;239;g11b18ce0ad4_0_47"/>
          <p:cNvSpPr txBox="1">
            <a:spLocks noGrp="1"/>
          </p:cNvSpPr>
          <p:nvPr>
            <p:ph type="sldNum" idx="12"/>
          </p:nvPr>
        </p:nvSpPr>
        <p:spPr>
          <a:xfrm>
            <a:off x="10825510" y="6333297"/>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solidFill>
                  <a:schemeClr val="dk1"/>
                </a:solidFill>
              </a:rPr>
              <a:t>12</a:t>
            </a:fld>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g11b18ce0ad4_4_0"/>
          <p:cNvPicPr preferRelativeResize="0"/>
          <p:nvPr/>
        </p:nvPicPr>
        <p:blipFill>
          <a:blip r:embed="rId3">
            <a:alphaModFix/>
          </a:blip>
          <a:stretch>
            <a:fillRect/>
          </a:stretch>
        </p:blipFill>
        <p:spPr>
          <a:xfrm>
            <a:off x="0" y="2882550"/>
            <a:ext cx="12192000" cy="3797450"/>
          </a:xfrm>
          <a:prstGeom prst="rect">
            <a:avLst/>
          </a:prstGeom>
          <a:noFill/>
          <a:ln>
            <a:noFill/>
          </a:ln>
        </p:spPr>
      </p:pic>
      <p:sp>
        <p:nvSpPr>
          <p:cNvPr id="246" name="Google Shape;246;g11b18ce0ad4_4_0"/>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247" name="Google Shape;247;g11b18ce0ad4_4_0"/>
          <p:cNvSpPr txBox="1"/>
          <p:nvPr/>
        </p:nvSpPr>
        <p:spPr>
          <a:xfrm>
            <a:off x="0" y="1015775"/>
            <a:ext cx="121920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lt1"/>
                </a:solidFill>
                <a:latin typeface="Lato"/>
                <a:ea typeface="Lato"/>
                <a:cs typeface="Lato"/>
                <a:sym typeface="Lato"/>
              </a:rPr>
              <a:t>Top 5 degree programs by enrollment  are: </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PCIP52 - Total Enrollment  for degrees awarded in Business, Management, Marketing, And Related Support Services.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PCIP51 - Total Enrollment  for degrees awarded in Health Professions And Related Programs.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PCIP11 - Total Enrollment  for degrees  awarded in Computer And Information Sciences And Support Services.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PCIP43 - Total Enrollment  for degrees  awarded in Homeland Security, Law Enforcement, Firefighting And Related Protective Services.</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AutoNum type="arabicPeriod"/>
            </a:pPr>
            <a:r>
              <a:rPr lang="en-US">
                <a:solidFill>
                  <a:schemeClr val="lt1"/>
                </a:solidFill>
                <a:latin typeface="Lato"/>
                <a:ea typeface="Lato"/>
                <a:cs typeface="Lato"/>
                <a:sym typeface="Lato"/>
              </a:rPr>
              <a:t>PCIP42 - Total Enrollment  for degrees  awarded in Psychology.</a:t>
            </a:r>
            <a:endParaRPr>
              <a:solidFill>
                <a:schemeClr val="lt1"/>
              </a:solidFill>
              <a:latin typeface="Lato"/>
              <a:ea typeface="Lato"/>
              <a:cs typeface="Lato"/>
              <a:sym typeface="Lato"/>
            </a:endParaRPr>
          </a:p>
        </p:txBody>
      </p:sp>
      <p:sp>
        <p:nvSpPr>
          <p:cNvPr id="248" name="Google Shape;248;g11b18ce0ad4_4_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g11b18ce0ad4_4_7"/>
          <p:cNvPicPr preferRelativeResize="0"/>
          <p:nvPr/>
        </p:nvPicPr>
        <p:blipFill>
          <a:blip r:embed="rId3">
            <a:alphaModFix/>
          </a:blip>
          <a:stretch>
            <a:fillRect/>
          </a:stretch>
        </p:blipFill>
        <p:spPr>
          <a:xfrm>
            <a:off x="0" y="1714500"/>
            <a:ext cx="12192002" cy="5143500"/>
          </a:xfrm>
          <a:prstGeom prst="rect">
            <a:avLst/>
          </a:prstGeom>
          <a:noFill/>
          <a:ln>
            <a:noFill/>
          </a:ln>
        </p:spPr>
      </p:pic>
      <p:sp>
        <p:nvSpPr>
          <p:cNvPr id="255" name="Google Shape;255;g11b18ce0ad4_4_7"/>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256" name="Google Shape;256;g11b18ce0ad4_4_7"/>
          <p:cNvSpPr txBox="1"/>
          <p:nvPr/>
        </p:nvSpPr>
        <p:spPr>
          <a:xfrm>
            <a:off x="0" y="1160400"/>
            <a:ext cx="12192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a:solidFill>
                  <a:schemeClr val="lt1"/>
                </a:solidFill>
                <a:latin typeface="Lato"/>
                <a:ea typeface="Lato"/>
                <a:cs typeface="Lato"/>
                <a:sym typeface="Lato"/>
              </a:rPr>
              <a:t>Correlation of top 5 programs and median earning</a:t>
            </a:r>
            <a:endParaRPr sz="2400">
              <a:solidFill>
                <a:schemeClr val="lt1"/>
              </a:solidFill>
              <a:latin typeface="Lato"/>
              <a:ea typeface="Lato"/>
              <a:cs typeface="Lato"/>
              <a:sym typeface="Lato"/>
            </a:endParaRPr>
          </a:p>
        </p:txBody>
      </p:sp>
      <p:sp>
        <p:nvSpPr>
          <p:cNvPr id="257" name="Google Shape;257;g11b18ce0ad4_4_7"/>
          <p:cNvSpPr txBox="1"/>
          <p:nvPr/>
        </p:nvSpPr>
        <p:spPr>
          <a:xfrm>
            <a:off x="5740600" y="1714500"/>
            <a:ext cx="5170800" cy="1708500"/>
          </a:xfrm>
          <a:prstGeom prst="rect">
            <a:avLst/>
          </a:prstGeom>
          <a:noFill/>
          <a:ln>
            <a:noFill/>
          </a:ln>
        </p:spPr>
        <p:txBody>
          <a:bodyPr spcFirstLastPara="1" wrap="square" lIns="91425" tIns="91425" rIns="91425" bIns="91425" anchor="t" anchorCtr="0">
            <a:spAutoFit/>
          </a:bodyPr>
          <a:lstStyle/>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PCIP52 - Total Enrollment  for degrees awarded in Business, Management, Marketing, And Related Support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PCIP51 - Total Enrollment  for degrees awarded in Health Professions And Related Programs.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PCIP11 - Total Enrollment  for degrees  awarded in Computer And Information Sciences And Support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PCIP43 - Total Enrollment  for degrees  awarded in Homeland Security, Law Enforcement, Firefighting And Related Protective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PCIP42 - Total Enrollment  for degrees  awarded in Psychology.</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MD_EARN_WNE_P10 - Median earnings of students working and not enrolled 10 years after entry</a:t>
            </a:r>
            <a:endParaRPr sz="900">
              <a:solidFill>
                <a:schemeClr val="dk1"/>
              </a:solidFill>
              <a:latin typeface="Lato"/>
              <a:ea typeface="Lato"/>
              <a:cs typeface="Lato"/>
              <a:sym typeface="Lato"/>
            </a:endParaRPr>
          </a:p>
        </p:txBody>
      </p:sp>
      <p:sp>
        <p:nvSpPr>
          <p:cNvPr id="258" name="Google Shape;258;g11b18ce0ad4_4_7"/>
          <p:cNvSpPr txBox="1">
            <a:spLocks noGrp="1"/>
          </p:cNvSpPr>
          <p:nvPr>
            <p:ph type="sldNum" idx="12"/>
          </p:nvPr>
        </p:nvSpPr>
        <p:spPr>
          <a:xfrm>
            <a:off x="10911410" y="618477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solidFill>
                  <a:schemeClr val="dk1"/>
                </a:solidFill>
              </a:rPr>
              <a:t>14</a:t>
            </a:fld>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g11b18cf1d29_1_0"/>
          <p:cNvPicPr preferRelativeResize="0"/>
          <p:nvPr/>
        </p:nvPicPr>
        <p:blipFill>
          <a:blip r:embed="rId3">
            <a:alphaModFix/>
          </a:blip>
          <a:stretch>
            <a:fillRect/>
          </a:stretch>
        </p:blipFill>
        <p:spPr>
          <a:xfrm>
            <a:off x="0" y="1367850"/>
            <a:ext cx="12192000" cy="5490150"/>
          </a:xfrm>
          <a:prstGeom prst="rect">
            <a:avLst/>
          </a:prstGeom>
          <a:noFill/>
          <a:ln>
            <a:noFill/>
          </a:ln>
        </p:spPr>
      </p:pic>
      <p:sp>
        <p:nvSpPr>
          <p:cNvPr id="265" name="Google Shape;265;g11b18cf1d29_1_0"/>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266" name="Google Shape;266;g11b18cf1d29_1_0"/>
          <p:cNvSpPr txBox="1"/>
          <p:nvPr/>
        </p:nvSpPr>
        <p:spPr>
          <a:xfrm>
            <a:off x="6923775" y="1550175"/>
            <a:ext cx="5170800" cy="1431600"/>
          </a:xfrm>
          <a:prstGeom prst="rect">
            <a:avLst/>
          </a:prstGeom>
          <a:noFill/>
          <a:ln>
            <a:noFill/>
          </a:ln>
        </p:spPr>
        <p:txBody>
          <a:bodyPr spcFirstLastPara="1" wrap="square" lIns="91425" tIns="91425" rIns="91425" bIns="91425" anchor="t" anchorCtr="0">
            <a:spAutoFit/>
          </a:bodyPr>
          <a:lstStyle/>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PCIP52 - Total Enrollment  for degrees awarded in Business, Management, Marketing, And Related Support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PCIP51 - Total Enrollment  for degrees awarded in Health Professions And Related Programs.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PCIP11 - Total Enrollment  for degrees  awarded in Computer And Information Sciences And Support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PCIP43 - Total Enrollment  for degrees  awarded in Homeland Security, Law Enforcement, Firefighting And Related Protective Services.</a:t>
            </a:r>
            <a:endParaRPr sz="900">
              <a:solidFill>
                <a:schemeClr val="dk1"/>
              </a:solidFill>
              <a:latin typeface="Lato"/>
              <a:ea typeface="Lato"/>
              <a:cs typeface="Lato"/>
              <a:sym typeface="Lato"/>
            </a:endParaRPr>
          </a:p>
          <a:p>
            <a:pPr marL="457200" lvl="0" indent="-285750" algn="l" rtl="0">
              <a:spcBef>
                <a:spcPts val="0"/>
              </a:spcBef>
              <a:spcAft>
                <a:spcPts val="0"/>
              </a:spcAft>
              <a:buClr>
                <a:schemeClr val="dk1"/>
              </a:buClr>
              <a:buSzPts val="900"/>
              <a:buFont typeface="Lato"/>
              <a:buAutoNum type="arabicPeriod"/>
            </a:pPr>
            <a:r>
              <a:rPr lang="en-US" sz="900">
                <a:solidFill>
                  <a:schemeClr val="dk1"/>
                </a:solidFill>
                <a:latin typeface="Lato"/>
                <a:ea typeface="Lato"/>
                <a:cs typeface="Lato"/>
                <a:sym typeface="Lato"/>
              </a:rPr>
              <a:t>PCIP42 - Total Enrollment  for degrees  awarded in Psychology.</a:t>
            </a:r>
            <a:endParaRPr sz="900">
              <a:solidFill>
                <a:schemeClr val="dk1"/>
              </a:solidFill>
              <a:latin typeface="Lato"/>
              <a:ea typeface="Lato"/>
              <a:cs typeface="Lato"/>
              <a:sym typeface="Lato"/>
            </a:endParaRPr>
          </a:p>
        </p:txBody>
      </p:sp>
      <p:sp>
        <p:nvSpPr>
          <p:cNvPr id="267" name="Google Shape;267;g11b18cf1d29_1_0"/>
          <p:cNvSpPr txBox="1">
            <a:spLocks noGrp="1"/>
          </p:cNvSpPr>
          <p:nvPr>
            <p:ph type="sldNum" idx="12"/>
          </p:nvPr>
        </p:nvSpPr>
        <p:spPr>
          <a:xfrm>
            <a:off x="11362885" y="6333297"/>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solidFill>
                  <a:schemeClr val="dk1"/>
                </a:solidFill>
              </a:rPr>
              <a:t>15</a:t>
            </a:fld>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1"/>
          <p:cNvPicPr preferRelativeResize="0"/>
          <p:nvPr/>
        </p:nvPicPr>
        <p:blipFill rotWithShape="1">
          <a:blip r:embed="rId3">
            <a:alphaModFix/>
          </a:blip>
          <a:srcRect/>
          <a:stretch/>
        </p:blipFill>
        <p:spPr>
          <a:xfrm>
            <a:off x="573675" y="323175"/>
            <a:ext cx="10957351" cy="6230675"/>
          </a:xfrm>
          <a:prstGeom prst="rect">
            <a:avLst/>
          </a:prstGeom>
          <a:noFill/>
          <a:ln>
            <a:noFill/>
          </a:ln>
        </p:spPr>
      </p:pic>
      <p:sp>
        <p:nvSpPr>
          <p:cNvPr id="273" name="Google Shape;273;p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2"/>
          <p:cNvPicPr preferRelativeResize="0"/>
          <p:nvPr/>
        </p:nvPicPr>
        <p:blipFill rotWithShape="1">
          <a:blip r:embed="rId3">
            <a:alphaModFix/>
          </a:blip>
          <a:srcRect/>
          <a:stretch/>
        </p:blipFill>
        <p:spPr>
          <a:xfrm>
            <a:off x="516413" y="473537"/>
            <a:ext cx="11189092" cy="5910926"/>
          </a:xfrm>
          <a:prstGeom prst="rect">
            <a:avLst/>
          </a:prstGeom>
          <a:noFill/>
          <a:ln>
            <a:noFill/>
          </a:ln>
        </p:spPr>
      </p:pic>
      <p:sp>
        <p:nvSpPr>
          <p:cNvPr id="279" name="Google Shape;279;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g11b18cf1d29_0_7"/>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Students’ Median Earning by State</a:t>
            </a:r>
            <a:endParaRPr sz="3600">
              <a:solidFill>
                <a:schemeClr val="lt1"/>
              </a:solidFill>
              <a:latin typeface="Calibri"/>
              <a:ea typeface="Calibri"/>
              <a:cs typeface="Calibri"/>
              <a:sym typeface="Calibri"/>
            </a:endParaRPr>
          </a:p>
        </p:txBody>
      </p:sp>
      <p:sp>
        <p:nvSpPr>
          <p:cNvPr id="285" name="Google Shape;285;g11b18cf1d29_0_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18</a:t>
            </a:fld>
            <a:endParaRPr/>
          </a:p>
        </p:txBody>
      </p:sp>
      <p:pic>
        <p:nvPicPr>
          <p:cNvPr id="286" name="Google Shape;286;g11b18cf1d29_0_7"/>
          <p:cNvPicPr preferRelativeResize="0"/>
          <p:nvPr/>
        </p:nvPicPr>
        <p:blipFill>
          <a:blip r:embed="rId3">
            <a:alphaModFix/>
          </a:blip>
          <a:stretch>
            <a:fillRect/>
          </a:stretch>
        </p:blipFill>
        <p:spPr>
          <a:xfrm>
            <a:off x="257100" y="1134275"/>
            <a:ext cx="11735400" cy="4112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g11b18ce0ad4_3_0"/>
          <p:cNvSpPr txBox="1"/>
          <p:nvPr/>
        </p:nvSpPr>
        <p:spPr>
          <a:xfrm>
            <a:off x="102972" y="70575"/>
            <a:ext cx="4897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solidFill>
                  <a:schemeClr val="lt1"/>
                </a:solidFill>
                <a:latin typeface="Lato"/>
                <a:ea typeface="Lato"/>
                <a:cs typeface="Lato"/>
                <a:sym typeface="Lato"/>
              </a:rPr>
              <a:t>Models and Performance</a:t>
            </a:r>
            <a:endParaRPr sz="3000">
              <a:solidFill>
                <a:schemeClr val="lt1"/>
              </a:solidFill>
              <a:latin typeface="Lato"/>
              <a:ea typeface="Lato"/>
              <a:cs typeface="Lato"/>
              <a:sym typeface="Lato"/>
            </a:endParaRPr>
          </a:p>
        </p:txBody>
      </p:sp>
      <p:sp>
        <p:nvSpPr>
          <p:cNvPr id="292" name="Google Shape;292;g11b18ce0ad4_3_0"/>
          <p:cNvSpPr txBox="1">
            <a:spLocks noGrp="1"/>
          </p:cNvSpPr>
          <p:nvPr>
            <p:ph type="body" idx="1"/>
          </p:nvPr>
        </p:nvSpPr>
        <p:spPr>
          <a:xfrm>
            <a:off x="102975" y="689125"/>
            <a:ext cx="5646300" cy="4940100"/>
          </a:xfrm>
          <a:prstGeom prst="rect">
            <a:avLst/>
          </a:prstGeom>
        </p:spPr>
        <p:txBody>
          <a:bodyPr spcFirstLastPara="1" wrap="square" lIns="121900" tIns="121900" rIns="121900" bIns="121900" anchor="ctr" anchorCtr="0">
            <a:spAutoFit/>
          </a:bodyPr>
          <a:lstStyle/>
          <a:p>
            <a:pPr marL="457200" lvl="0" indent="-311150" algn="l" rtl="0">
              <a:spcBef>
                <a:spcPts val="0"/>
              </a:spcBef>
              <a:spcAft>
                <a:spcPts val="0"/>
              </a:spcAft>
              <a:buSzPts val="1300"/>
              <a:buChar char="➢"/>
            </a:pPr>
            <a:r>
              <a:rPr lang="en-US" sz="1300"/>
              <a:t>Feature Engineering:</a:t>
            </a:r>
            <a:endParaRPr sz="1300"/>
          </a:p>
          <a:p>
            <a:pPr marL="914400" lvl="1" indent="-311150" algn="l" rtl="0">
              <a:spcBef>
                <a:spcPts val="0"/>
              </a:spcBef>
              <a:spcAft>
                <a:spcPts val="0"/>
              </a:spcAft>
              <a:buSzPts val="1300"/>
              <a:buChar char="○"/>
            </a:pPr>
            <a:r>
              <a:rPr lang="en-US" sz="1300"/>
              <a:t>Categorical variables: </a:t>
            </a:r>
            <a:endParaRPr sz="1300"/>
          </a:p>
          <a:p>
            <a:pPr marL="1371600" lvl="2" indent="-311150" algn="l" rtl="0">
              <a:spcBef>
                <a:spcPts val="0"/>
              </a:spcBef>
              <a:spcAft>
                <a:spcPts val="0"/>
              </a:spcAft>
              <a:buSzPts val="1300"/>
              <a:buChar char="■"/>
            </a:pPr>
            <a:r>
              <a:rPr lang="en-US" sz="1300"/>
              <a:t>Group school level data by regions and impute missing values with the mode</a:t>
            </a:r>
            <a:endParaRPr sz="1300"/>
          </a:p>
          <a:p>
            <a:pPr marL="1371600" lvl="2" indent="-311150" algn="l" rtl="0">
              <a:lnSpc>
                <a:spcPct val="115000"/>
              </a:lnSpc>
              <a:spcBef>
                <a:spcPts val="0"/>
              </a:spcBef>
              <a:spcAft>
                <a:spcPts val="0"/>
              </a:spcAft>
              <a:buSzPts val="1300"/>
              <a:buChar char="■"/>
            </a:pPr>
            <a:r>
              <a:rPr lang="en-US" sz="1300"/>
              <a:t>Convert each categorical variable into dummy  </a:t>
            </a:r>
            <a:endParaRPr sz="1300"/>
          </a:p>
          <a:p>
            <a:pPr marL="914400" lvl="1" indent="-311150" algn="l" rtl="0">
              <a:spcBef>
                <a:spcPts val="0"/>
              </a:spcBef>
              <a:spcAft>
                <a:spcPts val="0"/>
              </a:spcAft>
              <a:buSzPts val="1300"/>
              <a:buChar char="○"/>
            </a:pPr>
            <a:r>
              <a:rPr lang="en-US" sz="1300"/>
              <a:t>Continuous variables: </a:t>
            </a:r>
            <a:endParaRPr sz="1300"/>
          </a:p>
          <a:p>
            <a:pPr marL="1371600" lvl="2" indent="-311150" algn="l" rtl="0">
              <a:spcBef>
                <a:spcPts val="0"/>
              </a:spcBef>
              <a:spcAft>
                <a:spcPts val="0"/>
              </a:spcAft>
              <a:buSzPts val="1300"/>
              <a:buChar char="■"/>
            </a:pPr>
            <a:r>
              <a:rPr lang="en-US" sz="1300"/>
              <a:t>Group data by school and year, and impute missing with the mean</a:t>
            </a:r>
            <a:endParaRPr sz="1300"/>
          </a:p>
          <a:p>
            <a:pPr marL="1371600" lvl="2" indent="-311150" algn="l" rtl="0">
              <a:spcBef>
                <a:spcPts val="0"/>
              </a:spcBef>
              <a:spcAft>
                <a:spcPts val="0"/>
              </a:spcAft>
              <a:buSzPts val="1300"/>
              <a:buChar char="■"/>
            </a:pPr>
            <a:r>
              <a:rPr lang="en-US" sz="1300"/>
              <a:t>Convert continuous variables into categorical ones by creating bins</a:t>
            </a:r>
            <a:endParaRPr sz="1300"/>
          </a:p>
          <a:p>
            <a:pPr marL="457200" lvl="0" indent="-311150" algn="l" rtl="0">
              <a:spcBef>
                <a:spcPts val="0"/>
              </a:spcBef>
              <a:spcAft>
                <a:spcPts val="0"/>
              </a:spcAft>
              <a:buSzPts val="1300"/>
              <a:buChar char="➢"/>
            </a:pPr>
            <a:r>
              <a:rPr lang="en-US" sz="1300"/>
              <a:t>Target (Binary) - MD_EARN_WNE_P10 (Median earnings of students working and not enrolled 10 years after entry) </a:t>
            </a:r>
            <a:endParaRPr sz="1300"/>
          </a:p>
          <a:p>
            <a:pPr marL="914400" lvl="1" indent="-311150" algn="l" rtl="0">
              <a:spcBef>
                <a:spcPts val="0"/>
              </a:spcBef>
              <a:spcAft>
                <a:spcPts val="0"/>
              </a:spcAft>
              <a:buSzPts val="1300"/>
              <a:buChar char="○"/>
            </a:pPr>
            <a:r>
              <a:rPr lang="en-US" sz="1300"/>
              <a:t>1, if MD_EARN_WNE_P10&gt;  median</a:t>
            </a:r>
            <a:endParaRPr sz="1300"/>
          </a:p>
          <a:p>
            <a:pPr marL="914400" lvl="1" indent="-323850" algn="l" rtl="0">
              <a:spcBef>
                <a:spcPts val="0"/>
              </a:spcBef>
              <a:spcAft>
                <a:spcPts val="0"/>
              </a:spcAft>
              <a:buSzPts val="1500"/>
              <a:buChar char="○"/>
            </a:pPr>
            <a:r>
              <a:rPr lang="en-US" sz="1300"/>
              <a:t>0, else</a:t>
            </a:r>
            <a:endParaRPr sz="1300"/>
          </a:p>
          <a:p>
            <a:pPr marL="457200" lvl="0" indent="-311150" algn="l" rtl="0">
              <a:spcBef>
                <a:spcPts val="0"/>
              </a:spcBef>
              <a:spcAft>
                <a:spcPts val="0"/>
              </a:spcAft>
              <a:buSzPts val="1300"/>
              <a:buChar char="➢"/>
            </a:pPr>
            <a:r>
              <a:rPr lang="en-US" sz="1300"/>
              <a:t>Random forest is more accurate than single decision trees, but it is not as comprehensible as decision trees.  </a:t>
            </a:r>
            <a:endParaRPr sz="1300"/>
          </a:p>
          <a:p>
            <a:pPr marL="457200" lvl="0" indent="-311150" algn="l" rtl="0">
              <a:spcBef>
                <a:spcPts val="0"/>
              </a:spcBef>
              <a:spcAft>
                <a:spcPts val="0"/>
              </a:spcAft>
              <a:buSzPts val="1300"/>
              <a:buChar char="➢"/>
            </a:pPr>
            <a:r>
              <a:rPr lang="en-US" sz="1300"/>
              <a:t>Important features from both models include:</a:t>
            </a:r>
            <a:endParaRPr sz="1300"/>
          </a:p>
          <a:p>
            <a:pPr marL="914400" lvl="1" indent="-311150" algn="l" rtl="0">
              <a:spcBef>
                <a:spcPts val="0"/>
              </a:spcBef>
              <a:spcAft>
                <a:spcPts val="0"/>
              </a:spcAft>
              <a:buSzPts val="1300"/>
              <a:buChar char="○"/>
            </a:pPr>
            <a:r>
              <a:rPr lang="en-US" sz="1300"/>
              <a:t>Average cost of attendance</a:t>
            </a:r>
            <a:endParaRPr sz="1300"/>
          </a:p>
          <a:p>
            <a:pPr marL="914400" lvl="1" indent="-311150" algn="l" rtl="0">
              <a:spcBef>
                <a:spcPts val="0"/>
              </a:spcBef>
              <a:spcAft>
                <a:spcPts val="0"/>
              </a:spcAft>
              <a:buSzPts val="1300"/>
              <a:buChar char="○"/>
            </a:pPr>
            <a:r>
              <a:rPr lang="en-US" sz="1300"/>
              <a:t>Enrollment of degree-seeking students and diversity of students</a:t>
            </a:r>
            <a:endParaRPr sz="1300"/>
          </a:p>
          <a:p>
            <a:pPr marL="914400" lvl="1" indent="-311150" algn="l" rtl="0">
              <a:spcBef>
                <a:spcPts val="0"/>
              </a:spcBef>
              <a:spcAft>
                <a:spcPts val="0"/>
              </a:spcAft>
              <a:buSzPts val="1300"/>
              <a:buChar char="○"/>
            </a:pPr>
            <a:r>
              <a:rPr lang="en-US" sz="1300"/>
              <a:t>Average net price of family income</a:t>
            </a:r>
            <a:endParaRPr sz="1300"/>
          </a:p>
          <a:p>
            <a:pPr marL="914400" lvl="1" indent="-311150" algn="l" rtl="0">
              <a:spcBef>
                <a:spcPts val="0"/>
              </a:spcBef>
              <a:spcAft>
                <a:spcPts val="0"/>
              </a:spcAft>
              <a:buSzPts val="1300"/>
              <a:buChar char="○"/>
            </a:pPr>
            <a:r>
              <a:rPr lang="en-US" sz="1300"/>
              <a:t>Degree programs </a:t>
            </a:r>
            <a:endParaRPr sz="1300"/>
          </a:p>
          <a:p>
            <a:pPr marL="914400" lvl="1" indent="-323850" algn="l" rtl="0">
              <a:spcBef>
                <a:spcPts val="0"/>
              </a:spcBef>
              <a:spcAft>
                <a:spcPts val="0"/>
              </a:spcAft>
              <a:buSzPts val="1500"/>
              <a:buChar char="○"/>
            </a:pPr>
            <a:r>
              <a:rPr lang="en-US" sz="1300"/>
              <a:t>Type of school</a:t>
            </a:r>
            <a:endParaRPr sz="1300"/>
          </a:p>
        </p:txBody>
      </p:sp>
      <p:sp>
        <p:nvSpPr>
          <p:cNvPr id="293" name="Google Shape;293;g11b18ce0ad4_3_0"/>
          <p:cNvSpPr txBox="1"/>
          <p:nvPr/>
        </p:nvSpPr>
        <p:spPr>
          <a:xfrm>
            <a:off x="66650" y="5487000"/>
            <a:ext cx="17190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US" sz="1000">
                <a:solidFill>
                  <a:schemeClr val="lt1"/>
                </a:solidFill>
                <a:latin typeface="Lato"/>
                <a:ea typeface="Lato"/>
                <a:cs typeface="Lato"/>
                <a:sym typeface="Lato"/>
              </a:rPr>
              <a:t>Classification Report for DT</a:t>
            </a:r>
            <a:endParaRPr sz="1000"/>
          </a:p>
        </p:txBody>
      </p:sp>
      <p:sp>
        <p:nvSpPr>
          <p:cNvPr id="294" name="Google Shape;294;g11b18ce0ad4_3_0"/>
          <p:cNvSpPr txBox="1"/>
          <p:nvPr/>
        </p:nvSpPr>
        <p:spPr>
          <a:xfrm>
            <a:off x="2792475" y="5487000"/>
            <a:ext cx="18384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US" sz="1000">
                <a:solidFill>
                  <a:schemeClr val="lt1"/>
                </a:solidFill>
                <a:latin typeface="Lato"/>
                <a:ea typeface="Lato"/>
                <a:cs typeface="Lato"/>
                <a:sym typeface="Lato"/>
              </a:rPr>
              <a:t>Classification Report for RF</a:t>
            </a:r>
            <a:endParaRPr sz="1000"/>
          </a:p>
        </p:txBody>
      </p:sp>
      <p:sp>
        <p:nvSpPr>
          <p:cNvPr id="295" name="Google Shape;295;g11b18ce0ad4_3_0"/>
          <p:cNvSpPr txBox="1"/>
          <p:nvPr/>
        </p:nvSpPr>
        <p:spPr>
          <a:xfrm>
            <a:off x="9073400" y="153900"/>
            <a:ext cx="27981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US" sz="1000">
                <a:solidFill>
                  <a:schemeClr val="lt1"/>
                </a:solidFill>
                <a:latin typeface="Lato"/>
                <a:ea typeface="Lato"/>
                <a:cs typeface="Lato"/>
                <a:sym typeface="Lato"/>
              </a:rPr>
              <a:t>Confusion Matrix and Top 10 Features from RF</a:t>
            </a:r>
            <a:endParaRPr sz="1000"/>
          </a:p>
        </p:txBody>
      </p:sp>
      <p:sp>
        <p:nvSpPr>
          <p:cNvPr id="296" name="Google Shape;296;g11b18ce0ad4_3_0"/>
          <p:cNvSpPr txBox="1"/>
          <p:nvPr/>
        </p:nvSpPr>
        <p:spPr>
          <a:xfrm>
            <a:off x="5869284" y="153900"/>
            <a:ext cx="3102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US" sz="1000">
                <a:solidFill>
                  <a:schemeClr val="lt1"/>
                </a:solidFill>
                <a:latin typeface="Lato"/>
                <a:ea typeface="Lato"/>
                <a:cs typeface="Lato"/>
                <a:sym typeface="Lato"/>
              </a:rPr>
              <a:t>Confusion Matrix and Top 10 Features from  DT</a:t>
            </a:r>
            <a:endParaRPr sz="1000"/>
          </a:p>
        </p:txBody>
      </p:sp>
      <p:sp>
        <p:nvSpPr>
          <p:cNvPr id="297" name="Google Shape;297;g11b18ce0ad4_3_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19</a:t>
            </a:fld>
            <a:endParaRPr/>
          </a:p>
        </p:txBody>
      </p:sp>
      <p:grpSp>
        <p:nvGrpSpPr>
          <p:cNvPr id="298" name="Google Shape;298;g11b18ce0ad4_3_0"/>
          <p:cNvGrpSpPr/>
          <p:nvPr/>
        </p:nvGrpSpPr>
        <p:grpSpPr>
          <a:xfrm>
            <a:off x="9143200" y="438050"/>
            <a:ext cx="2885100" cy="6252000"/>
            <a:chOff x="8997200" y="438050"/>
            <a:chExt cx="2885100" cy="6252000"/>
          </a:xfrm>
        </p:grpSpPr>
        <p:sp>
          <p:nvSpPr>
            <p:cNvPr id="299" name="Google Shape;299;g11b18ce0ad4_3_0"/>
            <p:cNvSpPr/>
            <p:nvPr/>
          </p:nvSpPr>
          <p:spPr>
            <a:xfrm>
              <a:off x="8997200" y="438050"/>
              <a:ext cx="2885100" cy="62520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0" name="Google Shape;300;g11b18ce0ad4_3_0"/>
            <p:cNvPicPr preferRelativeResize="0"/>
            <p:nvPr/>
          </p:nvPicPr>
          <p:blipFill>
            <a:blip r:embed="rId3">
              <a:alphaModFix/>
            </a:blip>
            <a:stretch>
              <a:fillRect/>
            </a:stretch>
          </p:blipFill>
          <p:spPr>
            <a:xfrm>
              <a:off x="9116300" y="492600"/>
              <a:ext cx="2694550" cy="1985450"/>
            </a:xfrm>
            <a:prstGeom prst="rect">
              <a:avLst/>
            </a:prstGeom>
            <a:noFill/>
            <a:ln>
              <a:noFill/>
            </a:ln>
          </p:spPr>
        </p:pic>
        <p:pic>
          <p:nvPicPr>
            <p:cNvPr id="301" name="Google Shape;301;g11b18ce0ad4_3_0"/>
            <p:cNvPicPr preferRelativeResize="0"/>
            <p:nvPr/>
          </p:nvPicPr>
          <p:blipFill>
            <a:blip r:embed="rId4">
              <a:alphaModFix/>
            </a:blip>
            <a:stretch>
              <a:fillRect/>
            </a:stretch>
          </p:blipFill>
          <p:spPr>
            <a:xfrm>
              <a:off x="9236725" y="2660609"/>
              <a:ext cx="2453700" cy="3859466"/>
            </a:xfrm>
            <a:prstGeom prst="rect">
              <a:avLst/>
            </a:prstGeom>
            <a:noFill/>
            <a:ln>
              <a:noFill/>
            </a:ln>
          </p:spPr>
        </p:pic>
      </p:grpSp>
      <p:grpSp>
        <p:nvGrpSpPr>
          <p:cNvPr id="302" name="Google Shape;302;g11b18ce0ad4_3_0"/>
          <p:cNvGrpSpPr/>
          <p:nvPr/>
        </p:nvGrpSpPr>
        <p:grpSpPr>
          <a:xfrm>
            <a:off x="5945413" y="438050"/>
            <a:ext cx="3026400" cy="6252000"/>
            <a:chOff x="5552375" y="438050"/>
            <a:chExt cx="3026400" cy="6252000"/>
          </a:xfrm>
        </p:grpSpPr>
        <p:sp>
          <p:nvSpPr>
            <p:cNvPr id="303" name="Google Shape;303;g11b18ce0ad4_3_0"/>
            <p:cNvSpPr/>
            <p:nvPr/>
          </p:nvSpPr>
          <p:spPr>
            <a:xfrm>
              <a:off x="5552375" y="438050"/>
              <a:ext cx="3026400" cy="62520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4" name="Google Shape;304;g11b18ce0ad4_3_0"/>
            <p:cNvPicPr preferRelativeResize="0"/>
            <p:nvPr/>
          </p:nvPicPr>
          <p:blipFill>
            <a:blip r:embed="rId5">
              <a:alphaModFix/>
            </a:blip>
            <a:stretch>
              <a:fillRect/>
            </a:stretch>
          </p:blipFill>
          <p:spPr>
            <a:xfrm>
              <a:off x="5733725" y="540400"/>
              <a:ext cx="2694539" cy="1985450"/>
            </a:xfrm>
            <a:prstGeom prst="rect">
              <a:avLst/>
            </a:prstGeom>
            <a:noFill/>
            <a:ln>
              <a:noFill/>
            </a:ln>
          </p:spPr>
        </p:pic>
        <p:pic>
          <p:nvPicPr>
            <p:cNvPr id="305" name="Google Shape;305;g11b18ce0ad4_3_0"/>
            <p:cNvPicPr preferRelativeResize="0"/>
            <p:nvPr/>
          </p:nvPicPr>
          <p:blipFill>
            <a:blip r:embed="rId6">
              <a:alphaModFix/>
            </a:blip>
            <a:stretch>
              <a:fillRect/>
            </a:stretch>
          </p:blipFill>
          <p:spPr>
            <a:xfrm>
              <a:off x="5898675" y="2478050"/>
              <a:ext cx="2325900" cy="3859475"/>
            </a:xfrm>
            <a:prstGeom prst="rect">
              <a:avLst/>
            </a:prstGeom>
            <a:noFill/>
            <a:ln>
              <a:noFill/>
            </a:ln>
          </p:spPr>
        </p:pic>
      </p:grpSp>
      <p:pic>
        <p:nvPicPr>
          <p:cNvPr id="306" name="Google Shape;306;g11b18ce0ad4_3_0"/>
          <p:cNvPicPr preferRelativeResize="0"/>
          <p:nvPr/>
        </p:nvPicPr>
        <p:blipFill>
          <a:blip r:embed="rId7">
            <a:alphaModFix/>
          </a:blip>
          <a:stretch>
            <a:fillRect/>
          </a:stretch>
        </p:blipFill>
        <p:spPr>
          <a:xfrm>
            <a:off x="174875" y="5769325"/>
            <a:ext cx="2571733" cy="872350"/>
          </a:xfrm>
          <a:prstGeom prst="rect">
            <a:avLst/>
          </a:prstGeom>
          <a:noFill/>
          <a:ln>
            <a:noFill/>
          </a:ln>
        </p:spPr>
      </p:pic>
      <p:pic>
        <p:nvPicPr>
          <p:cNvPr id="307" name="Google Shape;307;g11b18ce0ad4_3_0"/>
          <p:cNvPicPr preferRelativeResize="0"/>
          <p:nvPr/>
        </p:nvPicPr>
        <p:blipFill>
          <a:blip r:embed="rId8">
            <a:alphaModFix/>
          </a:blip>
          <a:stretch>
            <a:fillRect/>
          </a:stretch>
        </p:blipFill>
        <p:spPr>
          <a:xfrm>
            <a:off x="2907949" y="5762600"/>
            <a:ext cx="2841349" cy="872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121c70205be_2_4"/>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Research Questions</a:t>
            </a:r>
            <a:endParaRPr/>
          </a:p>
        </p:txBody>
      </p:sp>
      <p:sp>
        <p:nvSpPr>
          <p:cNvPr id="148" name="Google Shape;148;g121c70205be_2_4"/>
          <p:cNvSpPr txBox="1">
            <a:spLocks noGrp="1"/>
          </p:cNvSpPr>
          <p:nvPr>
            <p:ph type="body" idx="1"/>
          </p:nvPr>
        </p:nvSpPr>
        <p:spPr>
          <a:xfrm>
            <a:off x="866675" y="2005775"/>
            <a:ext cx="5306700" cy="1262100"/>
          </a:xfrm>
          <a:prstGeom prst="rect">
            <a:avLst/>
          </a:prstGeom>
        </p:spPr>
        <p:txBody>
          <a:bodyPr spcFirstLastPara="1" wrap="square" lIns="121900" tIns="121900" rIns="121900" bIns="121900" anchor="t" anchorCtr="0">
            <a:spAutoFit/>
          </a:bodyPr>
          <a:lstStyle/>
          <a:p>
            <a:pPr marL="457200" lvl="0" indent="-355600" algn="l" rtl="0">
              <a:spcBef>
                <a:spcPts val="0"/>
              </a:spcBef>
              <a:spcAft>
                <a:spcPts val="0"/>
              </a:spcAft>
              <a:buSzPts val="2000"/>
              <a:buChar char="➢"/>
            </a:pPr>
            <a:r>
              <a:rPr lang="en-US" sz="2000"/>
              <a:t>Do students have higher earnings if their degree program was one of the top five degree programs for 2019?</a:t>
            </a:r>
            <a:endParaRPr sz="2000"/>
          </a:p>
        </p:txBody>
      </p:sp>
      <p:sp>
        <p:nvSpPr>
          <p:cNvPr id="149" name="Google Shape;149;g121c70205be_2_4"/>
          <p:cNvSpPr txBox="1"/>
          <p:nvPr/>
        </p:nvSpPr>
        <p:spPr>
          <a:xfrm>
            <a:off x="866675" y="3543450"/>
            <a:ext cx="5202600" cy="1200600"/>
          </a:xfrm>
          <a:prstGeom prst="rect">
            <a:avLst/>
          </a:prstGeom>
          <a:noFill/>
          <a:ln>
            <a:noFill/>
          </a:ln>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lt1"/>
              </a:buClr>
              <a:buSzPts val="2000"/>
              <a:buFont typeface="Lato"/>
              <a:buChar char="➢"/>
            </a:pPr>
            <a:r>
              <a:rPr lang="en-US" sz="2000">
                <a:solidFill>
                  <a:schemeClr val="lt1"/>
                </a:solidFill>
                <a:latin typeface="Lato"/>
                <a:ea typeface="Lato"/>
                <a:cs typeface="Lato"/>
                <a:sym typeface="Lato"/>
              </a:rPr>
              <a:t>What top ten features are important in predicting higher earnings for students post graduation for 2019?</a:t>
            </a:r>
            <a:endParaRPr sz="2000">
              <a:latin typeface="Lato"/>
              <a:ea typeface="Lato"/>
              <a:cs typeface="Lato"/>
              <a:sym typeface="Lato"/>
            </a:endParaRPr>
          </a:p>
        </p:txBody>
      </p:sp>
      <p:pic>
        <p:nvPicPr>
          <p:cNvPr id="150" name="Google Shape;150;g121c70205be_2_4"/>
          <p:cNvPicPr preferRelativeResize="0"/>
          <p:nvPr/>
        </p:nvPicPr>
        <p:blipFill rotWithShape="1">
          <a:blip r:embed="rId3">
            <a:alphaModFix/>
          </a:blip>
          <a:srcRect l="13455" r="10219"/>
          <a:stretch/>
        </p:blipFill>
        <p:spPr>
          <a:xfrm>
            <a:off x="6790350" y="316900"/>
            <a:ext cx="5401650" cy="6541101"/>
          </a:xfrm>
          <a:prstGeom prst="rect">
            <a:avLst/>
          </a:prstGeom>
          <a:noFill/>
          <a:ln>
            <a:noFill/>
          </a:ln>
        </p:spPr>
      </p:pic>
      <p:sp>
        <p:nvSpPr>
          <p:cNvPr id="151" name="Google Shape;151;g121c70205be_2_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g11b18ce0ad4_1_72"/>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References</a:t>
            </a:r>
            <a:endParaRPr/>
          </a:p>
        </p:txBody>
      </p:sp>
      <p:sp>
        <p:nvSpPr>
          <p:cNvPr id="314" name="Google Shape;314;g11b18ce0ad4_1_72"/>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U.S Department of Education (2020). </a:t>
            </a:r>
            <a:r>
              <a:rPr lang="en-US" i="1"/>
              <a:t>College Scorecard Institution-Level Data </a:t>
            </a:r>
            <a:r>
              <a:rPr lang="en-US"/>
              <a:t>[Data Files]. Available from College Scorecard </a:t>
            </a:r>
            <a:r>
              <a:rPr lang="en-US" u="sng">
                <a:solidFill>
                  <a:schemeClr val="hlink"/>
                </a:solidFill>
                <a:hlinkClick r:id="rId3"/>
              </a:rPr>
              <a:t>https://collegescorecard.ed.gov/data/</a:t>
            </a:r>
            <a:endParaRPr/>
          </a:p>
          <a:p>
            <a:pPr marL="0" lvl="0" indent="0" algn="l" rtl="0">
              <a:spcBef>
                <a:spcPts val="1600"/>
              </a:spcBef>
              <a:spcAft>
                <a:spcPts val="1600"/>
              </a:spcAft>
              <a:buNone/>
            </a:pPr>
            <a:endParaRPr/>
          </a:p>
        </p:txBody>
      </p:sp>
      <p:sp>
        <p:nvSpPr>
          <p:cNvPr id="315" name="Google Shape;315;g11b18ce0ad4_1_7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121c70205be_6_1"/>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Data Cleansing</a:t>
            </a:r>
            <a:endParaRPr/>
          </a:p>
        </p:txBody>
      </p:sp>
      <p:sp>
        <p:nvSpPr>
          <p:cNvPr id="158" name="Google Shape;158;g121c70205be_6_1"/>
          <p:cNvSpPr txBox="1">
            <a:spLocks noGrp="1"/>
          </p:cNvSpPr>
          <p:nvPr>
            <p:ph type="body" idx="1"/>
          </p:nvPr>
        </p:nvSpPr>
        <p:spPr>
          <a:xfrm>
            <a:off x="1476125" y="1322000"/>
            <a:ext cx="5130600" cy="4579200"/>
          </a:xfrm>
          <a:prstGeom prst="rect">
            <a:avLst/>
          </a:prstGeom>
        </p:spPr>
        <p:txBody>
          <a:bodyPr spcFirstLastPara="1" wrap="square" lIns="121900" tIns="121900" rIns="121900" bIns="121900" anchor="t" anchorCtr="0">
            <a:normAutofit/>
          </a:bodyPr>
          <a:lstStyle/>
          <a:p>
            <a:pPr marL="457200" lvl="0" indent="-355600" algn="l" rtl="0">
              <a:lnSpc>
                <a:spcPct val="100000"/>
              </a:lnSpc>
              <a:spcBef>
                <a:spcPts val="0"/>
              </a:spcBef>
              <a:spcAft>
                <a:spcPts val="0"/>
              </a:spcAft>
              <a:buSzPts val="2000"/>
              <a:buChar char="➢"/>
            </a:pPr>
            <a:r>
              <a:rPr lang="en-US" sz="2000"/>
              <a:t>24 CSV files from school years 1997 - 2020</a:t>
            </a:r>
            <a:endParaRPr sz="2000"/>
          </a:p>
          <a:p>
            <a:pPr marL="0" lvl="0" indent="0" algn="l" rtl="0">
              <a:lnSpc>
                <a:spcPct val="100000"/>
              </a:lnSpc>
              <a:spcBef>
                <a:spcPts val="0"/>
              </a:spcBef>
              <a:spcAft>
                <a:spcPts val="0"/>
              </a:spcAft>
              <a:buNone/>
            </a:pPr>
            <a:endParaRPr sz="2000"/>
          </a:p>
          <a:p>
            <a:pPr marL="457200" lvl="0" indent="-355600" algn="l" rtl="0">
              <a:lnSpc>
                <a:spcPct val="100000"/>
              </a:lnSpc>
              <a:spcBef>
                <a:spcPts val="0"/>
              </a:spcBef>
              <a:spcAft>
                <a:spcPts val="0"/>
              </a:spcAft>
              <a:buSzPts val="2000"/>
              <a:buChar char="➢"/>
            </a:pPr>
            <a:r>
              <a:rPr lang="en-US" sz="2000"/>
              <a:t>Transformation:  </a:t>
            </a:r>
            <a:endParaRPr sz="2000"/>
          </a:p>
          <a:p>
            <a:pPr marL="914400" lvl="1" indent="-355600" algn="l" rtl="0">
              <a:lnSpc>
                <a:spcPct val="100000"/>
              </a:lnSpc>
              <a:spcBef>
                <a:spcPts val="0"/>
              </a:spcBef>
              <a:spcAft>
                <a:spcPts val="0"/>
              </a:spcAft>
              <a:buSzPts val="2000"/>
              <a:buChar char="○"/>
            </a:pPr>
            <a:r>
              <a:rPr lang="en-US" sz="2000"/>
              <a:t>(170026, 2990) -&gt;  (48477, 175)</a:t>
            </a:r>
            <a:endParaRPr sz="2000"/>
          </a:p>
          <a:p>
            <a:pPr marL="914400" lvl="0" indent="0" algn="l" rtl="0">
              <a:lnSpc>
                <a:spcPct val="100000"/>
              </a:lnSpc>
              <a:spcBef>
                <a:spcPts val="0"/>
              </a:spcBef>
              <a:spcAft>
                <a:spcPts val="0"/>
              </a:spcAft>
              <a:buNone/>
            </a:pPr>
            <a:endParaRPr sz="2000"/>
          </a:p>
          <a:p>
            <a:pPr marL="457200" lvl="0" indent="-355600" algn="l" rtl="0">
              <a:lnSpc>
                <a:spcPct val="100000"/>
              </a:lnSpc>
              <a:spcBef>
                <a:spcPts val="0"/>
              </a:spcBef>
              <a:spcAft>
                <a:spcPts val="0"/>
              </a:spcAft>
              <a:buSzPts val="2000"/>
              <a:buChar char="➢"/>
            </a:pPr>
            <a:r>
              <a:rPr lang="en-US" sz="2000"/>
              <a:t>From certificate to Graduate degrees</a:t>
            </a:r>
            <a:endParaRPr sz="2000"/>
          </a:p>
          <a:p>
            <a:pPr marL="0" lvl="0" indent="0" algn="l" rtl="0">
              <a:lnSpc>
                <a:spcPct val="100000"/>
              </a:lnSpc>
              <a:spcBef>
                <a:spcPts val="0"/>
              </a:spcBef>
              <a:spcAft>
                <a:spcPts val="0"/>
              </a:spcAft>
              <a:buNone/>
            </a:pPr>
            <a:endParaRPr sz="2000"/>
          </a:p>
        </p:txBody>
      </p:sp>
      <p:pic>
        <p:nvPicPr>
          <p:cNvPr id="159" name="Google Shape;159;g121c70205be_6_1"/>
          <p:cNvPicPr preferRelativeResize="0"/>
          <p:nvPr/>
        </p:nvPicPr>
        <p:blipFill>
          <a:blip r:embed="rId3">
            <a:alphaModFix/>
          </a:blip>
          <a:stretch>
            <a:fillRect/>
          </a:stretch>
        </p:blipFill>
        <p:spPr>
          <a:xfrm>
            <a:off x="6606725" y="1812675"/>
            <a:ext cx="5280475" cy="3860896"/>
          </a:xfrm>
          <a:prstGeom prst="rect">
            <a:avLst/>
          </a:prstGeom>
          <a:noFill/>
          <a:ln>
            <a:noFill/>
          </a:ln>
        </p:spPr>
      </p:pic>
      <p:sp>
        <p:nvSpPr>
          <p:cNvPr id="160" name="Google Shape;160;g121c70205be_6_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11b18ce0ad4_1_91"/>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Limitations</a:t>
            </a:r>
            <a:endParaRPr/>
          </a:p>
        </p:txBody>
      </p:sp>
      <p:sp>
        <p:nvSpPr>
          <p:cNvPr id="167" name="Google Shape;167;g11b18ce0ad4_1_91"/>
          <p:cNvSpPr txBox="1">
            <a:spLocks noGrp="1"/>
          </p:cNvSpPr>
          <p:nvPr>
            <p:ph type="body" idx="1"/>
          </p:nvPr>
        </p:nvSpPr>
        <p:spPr>
          <a:xfrm>
            <a:off x="1687650" y="1414150"/>
            <a:ext cx="5130600" cy="1749300"/>
          </a:xfrm>
          <a:prstGeom prst="rect">
            <a:avLst/>
          </a:prstGeom>
        </p:spPr>
        <p:txBody>
          <a:bodyPr spcFirstLastPara="1" wrap="square" lIns="121900" tIns="121900" rIns="121900" bIns="121900" anchor="t" anchorCtr="0">
            <a:normAutofit/>
          </a:bodyPr>
          <a:lstStyle/>
          <a:p>
            <a:pPr marL="457200" lvl="0" indent="-355600" algn="l" rtl="0">
              <a:spcBef>
                <a:spcPts val="0"/>
              </a:spcBef>
              <a:spcAft>
                <a:spcPts val="0"/>
              </a:spcAft>
              <a:buSzPts val="2000"/>
              <a:buChar char="➢"/>
            </a:pPr>
            <a:r>
              <a:rPr lang="en-US" sz="2000"/>
              <a:t>~40% of the columns have more than half of the data missing.</a:t>
            </a: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Privacy Suppressed </a:t>
            </a:r>
            <a:endParaRPr sz="2000"/>
          </a:p>
        </p:txBody>
      </p:sp>
      <p:pic>
        <p:nvPicPr>
          <p:cNvPr id="168" name="Google Shape;168;g11b18ce0ad4_1_91"/>
          <p:cNvPicPr preferRelativeResize="0"/>
          <p:nvPr/>
        </p:nvPicPr>
        <p:blipFill>
          <a:blip r:embed="rId3">
            <a:alphaModFix/>
          </a:blip>
          <a:stretch>
            <a:fillRect/>
          </a:stretch>
        </p:blipFill>
        <p:spPr>
          <a:xfrm>
            <a:off x="6818249" y="1414150"/>
            <a:ext cx="4860375" cy="5057951"/>
          </a:xfrm>
          <a:prstGeom prst="rect">
            <a:avLst/>
          </a:prstGeom>
          <a:noFill/>
          <a:ln>
            <a:noFill/>
          </a:ln>
        </p:spPr>
      </p:pic>
      <p:sp>
        <p:nvSpPr>
          <p:cNvPr id="169" name="Google Shape;169;g11b18ce0ad4_1_9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11b18cf1d29_4_13"/>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US"/>
              <a:t>Limitations</a:t>
            </a:r>
            <a:endParaRPr/>
          </a:p>
        </p:txBody>
      </p:sp>
      <p:sp>
        <p:nvSpPr>
          <p:cNvPr id="176" name="Google Shape;176;g11b18cf1d29_4_13"/>
          <p:cNvSpPr txBox="1">
            <a:spLocks noGrp="1"/>
          </p:cNvSpPr>
          <p:nvPr>
            <p:ph type="body" idx="1"/>
          </p:nvPr>
        </p:nvSpPr>
        <p:spPr>
          <a:xfrm>
            <a:off x="1476125" y="1896288"/>
            <a:ext cx="5130600" cy="1436700"/>
          </a:xfrm>
          <a:prstGeom prst="rect">
            <a:avLst/>
          </a:prstGeom>
        </p:spPr>
        <p:txBody>
          <a:bodyPr spcFirstLastPara="1" wrap="square" lIns="121900" tIns="121900" rIns="121900" bIns="121900" anchor="t" anchorCtr="0">
            <a:normAutofit/>
          </a:bodyPr>
          <a:lstStyle/>
          <a:p>
            <a:pPr marL="457200" lvl="0" indent="-336550" algn="l" rtl="0">
              <a:spcBef>
                <a:spcPts val="0"/>
              </a:spcBef>
              <a:spcAft>
                <a:spcPts val="0"/>
              </a:spcAft>
              <a:buSzPts val="1700"/>
              <a:buChar char="➢"/>
            </a:pPr>
            <a:r>
              <a:rPr lang="en-US"/>
              <a:t> Variables added as years passed</a:t>
            </a:r>
            <a:endParaRPr/>
          </a:p>
          <a:p>
            <a:pPr marL="914400" lvl="1" indent="-323850" algn="l" rtl="0">
              <a:spcBef>
                <a:spcPts val="0"/>
              </a:spcBef>
              <a:spcAft>
                <a:spcPts val="0"/>
              </a:spcAft>
              <a:buSzPts val="1500"/>
              <a:buChar char="○"/>
            </a:pPr>
            <a:r>
              <a:rPr lang="en-US"/>
              <a:t>Median earnings of independent students working and not enrolled 10 years after entry (MD_EARN_WNE_INDEP1_P10) </a:t>
            </a:r>
            <a:endParaRPr/>
          </a:p>
        </p:txBody>
      </p:sp>
      <p:pic>
        <p:nvPicPr>
          <p:cNvPr id="177" name="Google Shape;177;g11b18cf1d29_4_13"/>
          <p:cNvPicPr preferRelativeResize="0"/>
          <p:nvPr/>
        </p:nvPicPr>
        <p:blipFill>
          <a:blip r:embed="rId3">
            <a:alphaModFix/>
          </a:blip>
          <a:stretch>
            <a:fillRect/>
          </a:stretch>
        </p:blipFill>
        <p:spPr>
          <a:xfrm>
            <a:off x="6606725" y="1896300"/>
            <a:ext cx="5280476" cy="3852066"/>
          </a:xfrm>
          <a:prstGeom prst="rect">
            <a:avLst/>
          </a:prstGeom>
          <a:noFill/>
          <a:ln>
            <a:noFill/>
          </a:ln>
        </p:spPr>
      </p:pic>
      <p:sp>
        <p:nvSpPr>
          <p:cNvPr id="178" name="Google Shape;178;g11b18cf1d29_4_1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g121c70205be_0_0"/>
          <p:cNvSpPr txBox="1"/>
          <p:nvPr/>
        </p:nvSpPr>
        <p:spPr>
          <a:xfrm>
            <a:off x="0" y="0"/>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185" name="Google Shape;185;g121c70205be_0_0"/>
          <p:cNvSpPr txBox="1"/>
          <p:nvPr/>
        </p:nvSpPr>
        <p:spPr>
          <a:xfrm>
            <a:off x="229750" y="1293325"/>
            <a:ext cx="4035000" cy="3632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Lato"/>
              <a:buChar char="➢"/>
            </a:pPr>
            <a:r>
              <a:rPr lang="en-US">
                <a:solidFill>
                  <a:schemeClr val="lt1"/>
                </a:solidFill>
                <a:latin typeface="Lato"/>
                <a:ea typeface="Lato"/>
                <a:cs typeface="Lato"/>
                <a:sym typeface="Lato"/>
              </a:rPr>
              <a:t>Dataset consist of self reported information from 2,780 </a:t>
            </a:r>
            <a:r>
              <a:rPr lang="en-US">
                <a:solidFill>
                  <a:schemeClr val="lt1"/>
                </a:solidFill>
                <a:latin typeface="Lato"/>
                <a:ea typeface="Lato"/>
                <a:cs typeface="Lato"/>
                <a:sym typeface="Lato"/>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universities</a:t>
            </a:r>
            <a:r>
              <a:rPr lang="en-US">
                <a:solidFill>
                  <a:schemeClr val="lt1"/>
                </a:solidFill>
                <a:latin typeface="Lato"/>
                <a:ea typeface="Lato"/>
                <a:cs typeface="Lato"/>
                <a:sym typeface="Lato"/>
              </a:rPr>
              <a:t> and colleges around the United States from 1997-2020</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US">
                <a:solidFill>
                  <a:schemeClr val="lt1"/>
                </a:solidFill>
                <a:latin typeface="Lato"/>
                <a:ea typeface="Lato"/>
                <a:cs typeface="Lato"/>
                <a:sym typeface="Lato"/>
              </a:rPr>
              <a:t>The dataset does include US territories: Puerto Rico, Guam, and the Virgin islands which we left in the data set. </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US">
                <a:solidFill>
                  <a:schemeClr val="lt1"/>
                </a:solidFill>
                <a:latin typeface="Lato"/>
                <a:ea typeface="Lato"/>
                <a:cs typeface="Lato"/>
                <a:sym typeface="Lato"/>
              </a:rPr>
              <a:t>The dataset itself has evolved over time but has never dropped any columns, so there were many columns that had Null values. </a:t>
            </a:r>
            <a:endParaRPr>
              <a:solidFill>
                <a:schemeClr val="lt1"/>
              </a:solidFill>
              <a:latin typeface="Lato"/>
              <a:ea typeface="Lato"/>
              <a:cs typeface="Lato"/>
              <a:sym typeface="Lato"/>
            </a:endParaRPr>
          </a:p>
          <a:p>
            <a:pPr marL="457200" lvl="0" indent="0" algn="l" rtl="0">
              <a:spcBef>
                <a:spcPts val="0"/>
              </a:spcBef>
              <a:spcAft>
                <a:spcPts val="0"/>
              </a:spcAft>
              <a:buNone/>
            </a:pP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US">
                <a:solidFill>
                  <a:schemeClr val="lt1"/>
                </a:solidFill>
                <a:latin typeface="Lato"/>
                <a:ea typeface="Lato"/>
                <a:cs typeface="Lato"/>
                <a:sym typeface="Lato"/>
              </a:rPr>
              <a:t>Based on the question we are exploring, there were only 71 entries that had null values for the columns that we identified we needed to investigate our question. </a:t>
            </a:r>
            <a:endParaRPr>
              <a:solidFill>
                <a:schemeClr val="lt1"/>
              </a:solidFill>
              <a:latin typeface="Lato"/>
              <a:ea typeface="Lato"/>
              <a:cs typeface="Lato"/>
              <a:sym typeface="Lato"/>
            </a:endParaRPr>
          </a:p>
        </p:txBody>
      </p:sp>
      <p:pic>
        <p:nvPicPr>
          <p:cNvPr id="186" name="Google Shape;186;g121c70205be_0_0"/>
          <p:cNvPicPr preferRelativeResize="0"/>
          <p:nvPr/>
        </p:nvPicPr>
        <p:blipFill>
          <a:blip r:embed="rId3">
            <a:alphaModFix/>
          </a:blip>
          <a:stretch>
            <a:fillRect/>
          </a:stretch>
        </p:blipFill>
        <p:spPr>
          <a:xfrm>
            <a:off x="4417150" y="1029125"/>
            <a:ext cx="7622450" cy="4978089"/>
          </a:xfrm>
          <a:prstGeom prst="rect">
            <a:avLst/>
          </a:prstGeom>
          <a:noFill/>
          <a:ln>
            <a:noFill/>
          </a:ln>
        </p:spPr>
      </p:pic>
      <p:sp>
        <p:nvSpPr>
          <p:cNvPr id="187" name="Google Shape;187;g121c70205be_0_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g11b18ce0ad4_1_7"/>
          <p:cNvSpPr txBox="1"/>
          <p:nvPr/>
        </p:nvSpPr>
        <p:spPr>
          <a:xfrm>
            <a:off x="137850" y="137825"/>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sp>
        <p:nvSpPr>
          <p:cNvPr id="194" name="Google Shape;194;g11b18ce0ad4_1_7"/>
          <p:cNvSpPr txBox="1"/>
          <p:nvPr/>
        </p:nvSpPr>
        <p:spPr>
          <a:xfrm>
            <a:off x="392925" y="4747675"/>
            <a:ext cx="105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195" name="Google Shape;195;g11b18ce0ad4_1_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7</a:t>
            </a:fld>
            <a:endParaRPr/>
          </a:p>
        </p:txBody>
      </p:sp>
      <p:pic>
        <p:nvPicPr>
          <p:cNvPr id="196" name="Google Shape;196;g11b18ce0ad4_1_7"/>
          <p:cNvPicPr preferRelativeResize="0"/>
          <p:nvPr/>
        </p:nvPicPr>
        <p:blipFill>
          <a:blip r:embed="rId3">
            <a:alphaModFix/>
          </a:blip>
          <a:stretch>
            <a:fillRect/>
          </a:stretch>
        </p:blipFill>
        <p:spPr>
          <a:xfrm>
            <a:off x="2022000" y="876725"/>
            <a:ext cx="8147999" cy="5621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g11b18ce0ad4_1_21"/>
          <p:cNvSpPr txBox="1"/>
          <p:nvPr/>
        </p:nvSpPr>
        <p:spPr>
          <a:xfrm>
            <a:off x="137850" y="137825"/>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pic>
        <p:nvPicPr>
          <p:cNvPr id="203" name="Google Shape;203;g11b18ce0ad4_1_21"/>
          <p:cNvPicPr preferRelativeResize="0"/>
          <p:nvPr/>
        </p:nvPicPr>
        <p:blipFill>
          <a:blip r:embed="rId3">
            <a:alphaModFix/>
          </a:blip>
          <a:stretch>
            <a:fillRect/>
          </a:stretch>
        </p:blipFill>
        <p:spPr>
          <a:xfrm>
            <a:off x="755575" y="926275"/>
            <a:ext cx="10680855" cy="5676475"/>
          </a:xfrm>
          <a:prstGeom prst="rect">
            <a:avLst/>
          </a:prstGeom>
          <a:noFill/>
          <a:ln>
            <a:noFill/>
          </a:ln>
        </p:spPr>
      </p:pic>
      <p:sp>
        <p:nvSpPr>
          <p:cNvPr id="204" name="Google Shape;204;g11b18ce0ad4_1_2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09"/>
        <p:cNvGrpSpPr/>
        <p:nvPr/>
      </p:nvGrpSpPr>
      <p:grpSpPr>
        <a:xfrm>
          <a:off x="0" y="0"/>
          <a:ext cx="0" cy="0"/>
          <a:chOff x="0" y="0"/>
          <a:chExt cx="0" cy="0"/>
        </a:xfrm>
      </p:grpSpPr>
      <p:sp>
        <p:nvSpPr>
          <p:cNvPr id="210" name="Google Shape;210;g11b18ce0ad4_1_54"/>
          <p:cNvSpPr txBox="1"/>
          <p:nvPr/>
        </p:nvSpPr>
        <p:spPr>
          <a:xfrm>
            <a:off x="137850" y="137825"/>
            <a:ext cx="119163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a:solidFill>
                  <a:schemeClr val="lt1"/>
                </a:solidFill>
                <a:latin typeface="Calibri"/>
                <a:ea typeface="Calibri"/>
                <a:cs typeface="Calibri"/>
                <a:sym typeface="Calibri"/>
              </a:rPr>
              <a:t>Exploratory Data Analysis</a:t>
            </a:r>
            <a:endParaRPr sz="3600">
              <a:solidFill>
                <a:schemeClr val="lt1"/>
              </a:solidFill>
              <a:latin typeface="Calibri"/>
              <a:ea typeface="Calibri"/>
              <a:cs typeface="Calibri"/>
              <a:sym typeface="Calibri"/>
            </a:endParaRPr>
          </a:p>
        </p:txBody>
      </p:sp>
      <p:pic>
        <p:nvPicPr>
          <p:cNvPr id="211" name="Google Shape;211;g11b18ce0ad4_1_54"/>
          <p:cNvPicPr preferRelativeResize="0"/>
          <p:nvPr/>
        </p:nvPicPr>
        <p:blipFill>
          <a:blip r:embed="rId3">
            <a:alphaModFix/>
          </a:blip>
          <a:stretch>
            <a:fillRect/>
          </a:stretch>
        </p:blipFill>
        <p:spPr>
          <a:xfrm>
            <a:off x="152400" y="1336550"/>
            <a:ext cx="11887201" cy="4184898"/>
          </a:xfrm>
          <a:prstGeom prst="rect">
            <a:avLst/>
          </a:prstGeom>
          <a:noFill/>
          <a:ln>
            <a:noFill/>
          </a:ln>
        </p:spPr>
      </p:pic>
      <p:sp>
        <p:nvSpPr>
          <p:cNvPr id="212" name="Google Shape;212;g11b18ce0ad4_1_5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2732</Words>
  <Application>Microsoft Macintosh PowerPoint</Application>
  <PresentationFormat>Widescreen</PresentationFormat>
  <Paragraphs>275</Paragraphs>
  <Slides>20</Slides>
  <Notes>20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Times New Roman</vt:lpstr>
      <vt:lpstr>Montserrat</vt:lpstr>
      <vt:lpstr>Lato</vt:lpstr>
      <vt:lpstr>Calibri</vt:lpstr>
      <vt:lpstr>Arial</vt:lpstr>
      <vt:lpstr>Courier New</vt:lpstr>
      <vt:lpstr>Focus</vt:lpstr>
      <vt:lpstr>The Variables to Success</vt:lpstr>
      <vt:lpstr>Research Questions</vt:lpstr>
      <vt:lpstr>Data Cleansing</vt:lpstr>
      <vt:lpstr>Limitations</vt:lpstr>
      <vt:lpstr>Limitations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Variables to Success</dc:title>
  <dc:creator>charly guan</dc:creator>
  <cp:lastModifiedBy>Tatianna Martinez</cp:lastModifiedBy>
  <cp:revision>1</cp:revision>
  <dcterms:created xsi:type="dcterms:W3CDTF">2022-04-13T03:02:54Z</dcterms:created>
  <dcterms:modified xsi:type="dcterms:W3CDTF">2022-04-16T16:46:21Z</dcterms:modified>
</cp:coreProperties>
</file>